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410" r:id="rId2"/>
    <p:sldId id="411" r:id="rId3"/>
    <p:sldId id="481" r:id="rId4"/>
    <p:sldId id="482" r:id="rId5"/>
    <p:sldId id="483" r:id="rId6"/>
    <p:sldId id="484" r:id="rId7"/>
    <p:sldId id="480" r:id="rId8"/>
    <p:sldId id="418" r:id="rId9"/>
    <p:sldId id="421" r:id="rId10"/>
    <p:sldId id="424" r:id="rId11"/>
    <p:sldId id="423" r:id="rId12"/>
    <p:sldId id="422" r:id="rId13"/>
    <p:sldId id="419" r:id="rId14"/>
    <p:sldId id="426" r:id="rId15"/>
    <p:sldId id="425" r:id="rId16"/>
    <p:sldId id="427" r:id="rId17"/>
    <p:sldId id="428" r:id="rId18"/>
    <p:sldId id="432" r:id="rId19"/>
    <p:sldId id="430" r:id="rId20"/>
    <p:sldId id="431" r:id="rId21"/>
    <p:sldId id="429" r:id="rId22"/>
    <p:sldId id="413" r:id="rId23"/>
    <p:sldId id="455" r:id="rId24"/>
    <p:sldId id="454" r:id="rId25"/>
    <p:sldId id="433" r:id="rId26"/>
    <p:sldId id="437" r:id="rId27"/>
    <p:sldId id="451" r:id="rId28"/>
    <p:sldId id="434" r:id="rId29"/>
    <p:sldId id="439" r:id="rId30"/>
    <p:sldId id="440" r:id="rId31"/>
    <p:sldId id="448" r:id="rId32"/>
    <p:sldId id="447" r:id="rId33"/>
    <p:sldId id="446" r:id="rId34"/>
    <p:sldId id="445" r:id="rId35"/>
    <p:sldId id="449" r:id="rId36"/>
    <p:sldId id="435" r:id="rId37"/>
    <p:sldId id="450" r:id="rId38"/>
    <p:sldId id="457" r:id="rId39"/>
    <p:sldId id="462" r:id="rId40"/>
    <p:sldId id="456" r:id="rId41"/>
    <p:sldId id="458" r:id="rId42"/>
    <p:sldId id="459" r:id="rId43"/>
    <p:sldId id="460" r:id="rId44"/>
    <p:sldId id="475" r:id="rId45"/>
    <p:sldId id="474" r:id="rId46"/>
    <p:sldId id="463" r:id="rId47"/>
    <p:sldId id="466" r:id="rId48"/>
    <p:sldId id="464" r:id="rId49"/>
    <p:sldId id="469" r:id="rId50"/>
    <p:sldId id="470" r:id="rId51"/>
    <p:sldId id="485" r:id="rId52"/>
    <p:sldId id="471" r:id="rId53"/>
    <p:sldId id="472" r:id="rId54"/>
    <p:sldId id="476" r:id="rId55"/>
    <p:sldId id="478" r:id="rId56"/>
    <p:sldId id="416" r:id="rId57"/>
    <p:sldId id="479" r:id="rId58"/>
  </p:sldIdLst>
  <p:sldSz cx="9144000" cy="6858000" type="screen4x3"/>
  <p:notesSz cx="6985000" cy="92837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onsolas" panose="020B0609020204030204" pitchFamily="49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6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C27"/>
    <a:srgbClr val="01F3FF"/>
    <a:srgbClr val="FAF0E6"/>
    <a:srgbClr val="00823B"/>
    <a:srgbClr val="6298CF"/>
    <a:srgbClr val="001F82"/>
    <a:srgbClr val="013DFF"/>
    <a:srgbClr val="007C82"/>
    <a:srgbClr val="ECB0B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75414" autoAdjust="0"/>
  </p:normalViewPr>
  <p:slideViewPr>
    <p:cSldViewPr snapToObjects="1">
      <p:cViewPr varScale="1">
        <p:scale>
          <a:sx n="69" d="100"/>
          <a:sy n="69" d="100"/>
        </p:scale>
        <p:origin x="1542" y="78"/>
      </p:cViewPr>
      <p:guideLst>
        <p:guide orient="horz" pos="3763"/>
        <p:guide pos="2880"/>
      </p:guideLst>
    </p:cSldViewPr>
  </p:slideViewPr>
  <p:outlineViewPr>
    <p:cViewPr>
      <p:scale>
        <a:sx n="33" d="100"/>
        <a:sy n="33" d="100"/>
      </p:scale>
      <p:origin x="0" y="14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9" d="100"/>
          <a:sy n="69" d="100"/>
        </p:scale>
        <p:origin x="-2760" y="-102"/>
      </p:cViewPr>
      <p:guideLst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04981-69CC-4875-8FAA-1EBE7F59EFAD}" type="datetimeFigureOut">
              <a:rPr lang="en-US" smtClean="0"/>
              <a:pPr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89827-05F7-4D5C-B2CE-CE79F37743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03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A160C83-E871-4A2A-B92B-5EF7517E850E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49C946-D752-40A8-9034-9FCAB8A2C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09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85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1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2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95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63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87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13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0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60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2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5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22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8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7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33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86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40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24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77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4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64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79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8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0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397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0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80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797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588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486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165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84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0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348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25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01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463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37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536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570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488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71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688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354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570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622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523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0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7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45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56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33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9C946-D752-40A8-9034-9FCAB8A2C5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0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2400">
                <a:solidFill>
                  <a:srgbClr val="FF9900"/>
                </a:solidFill>
              </a:defRPr>
            </a:lvl1pPr>
          </a:lstStyle>
          <a:p>
            <a:pPr>
              <a:defRPr/>
            </a:pPr>
            <a:fld id="{A97139C0-B2DF-4665-8AFD-6D56BBD3E9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D32F8-2F58-4C03-9AA5-03BEAC411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683D1-8287-446F-99B9-30A067035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23231-69FA-459B-82C8-CF5D7E0DB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551B0-4B47-41C9-A415-1B19CADAA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89713"/>
            <a:ext cx="9144000" cy="2682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txBody>
          <a:bodyPr lIns="126000"/>
          <a:lstStyle>
            <a:lvl1pPr algn="l"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CA" dirty="0" smtClean="0"/>
              <a:t>Jed Liu – Secure autonomous CPS through verifiable information flow control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05AFE-8860-49DD-BD61-36FCBD322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05A0A-C07F-4A21-A663-CB3DCB688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9"/>
          <p:cNvSpPr>
            <a:spLocks noGrp="1" noChangeArrowheads="1"/>
          </p:cNvSpPr>
          <p:nvPr>
            <p:ph type="ftr" sz="quarter" idx="12"/>
          </p:nvPr>
        </p:nvSpPr>
        <p:spPr>
          <a:xfrm>
            <a:off x="0" y="6589713"/>
            <a:ext cx="9144000" cy="2682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txBody>
          <a:bodyPr lIns="126000"/>
          <a:lstStyle>
            <a:lvl1pPr algn="l"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CA" dirty="0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42313" y="6599597"/>
            <a:ext cx="801687" cy="332656"/>
          </a:xfrm>
          <a:ln/>
        </p:spPr>
        <p:txBody>
          <a:bodyPr/>
          <a:lstStyle>
            <a:lvl1pPr>
              <a:defRPr sz="2400">
                <a:solidFill>
                  <a:srgbClr val="FF9900"/>
                </a:solidFill>
              </a:defRPr>
            </a:lvl1pPr>
          </a:lstStyle>
          <a:p>
            <a:pPr>
              <a:defRPr/>
            </a:pPr>
            <a:fld id="{F3A0243D-1FCF-4E37-9783-B3E15DD1AE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9C3D3-9687-44C9-A363-FB0A3F670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5BCE7-03FD-4064-9B88-CEC5F98F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1F757-7D5D-49A4-A559-7F3CC52A8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5C7EA-A3B4-4B5C-9A81-3D451D3EB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89713"/>
            <a:ext cx="9144000" cy="2682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txBody>
          <a:bodyPr lIns="126000" anchor="ctr"/>
          <a:lstStyle>
            <a:lvl1pPr algn="l">
              <a:defRPr sz="1400" b="0">
                <a:solidFill>
                  <a:schemeClr val="accent3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CA" dirty="0" smtClean="0"/>
              <a:t>Jed Liu – Defining and Enforcing Referential Security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42313" y="6589713"/>
            <a:ext cx="801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5C7EE596-1A51-4063-8B6E-335BDE23B8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Cronos Pro" pitchFamily="1" charset="-1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Cronos Pro" pitchFamily="1" charset="-1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Cronos Pro" pitchFamily="1" charset="-1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Cronos Pro" pitchFamily="1" charset="-1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66CC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dirty="0" smtClean="0"/>
              <a:t>Secure Autonomous CPS Through Verifiable Information Flow Control</a:t>
            </a:r>
            <a:endParaRPr lang="en-CA" sz="6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179499"/>
              </p:ext>
            </p:extLst>
          </p:nvPr>
        </p:nvGraphicFramePr>
        <p:xfrm>
          <a:off x="467544" y="3356991"/>
          <a:ext cx="8208912" cy="291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2228"/>
                <a:gridCol w="2052228"/>
                <a:gridCol w="2052228"/>
                <a:gridCol w="2052228"/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en-CA" sz="2400" b="1" dirty="0" smtClean="0"/>
                        <a:t>Jed Liu</a:t>
                      </a:r>
                      <a:endParaRPr lang="en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smtClean="0"/>
                        <a:t>Joe Corbett-Davies</a:t>
                      </a:r>
                      <a:endParaRPr lang="en-CA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smtClean="0"/>
                        <a:t>Andrew </a:t>
                      </a:r>
                      <a:r>
                        <a:rPr lang="en-CA" sz="2000" dirty="0" err="1" smtClean="0"/>
                        <a:t>Ferraiuolo</a:t>
                      </a:r>
                      <a:endParaRPr lang="en-CA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dirty="0" smtClean="0"/>
                        <a:t>Alexander Ivanov</a:t>
                      </a:r>
                      <a:endParaRPr lang="en-CA" sz="2100" dirty="0"/>
                    </a:p>
                  </a:txBody>
                  <a:tcPr anchor="ctr"/>
                </a:tc>
              </a:tr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err="1" smtClean="0"/>
                        <a:t>Mulong</a:t>
                      </a:r>
                      <a:r>
                        <a:rPr lang="en-CA" sz="2400" dirty="0" smtClean="0"/>
                        <a:t> Luo</a:t>
                      </a:r>
                      <a:endParaRPr lang="en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G. Edward Suh</a:t>
                      </a:r>
                      <a:endParaRPr lang="en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200" dirty="0" smtClean="0"/>
                        <a:t>Andrew C.</a:t>
                      </a:r>
                      <a:r>
                        <a:rPr lang="en-CA" sz="2200" baseline="0" dirty="0" smtClean="0"/>
                        <a:t> Myers</a:t>
                      </a:r>
                      <a:endParaRPr lang="en-CA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Mark Campbell</a:t>
                      </a:r>
                      <a:endParaRPr lang="en-CA" sz="2400" dirty="0"/>
                    </a:p>
                  </a:txBody>
                  <a:tcPr anchor="ctr"/>
                </a:tc>
              </a:tr>
              <a:tr h="2001600">
                <a:tc gridSpan="4">
                  <a:txBody>
                    <a:bodyPr/>
                    <a:lstStyle/>
                    <a:p>
                      <a:pPr algn="ctr"/>
                      <a:r>
                        <a:rPr lang="en-CA" sz="1600" baseline="0" dirty="0" smtClean="0"/>
                        <a:t>4</a:t>
                      </a:r>
                      <a:r>
                        <a:rPr lang="en-CA" sz="1600" baseline="30000" dirty="0" smtClean="0"/>
                        <a:t>th</a:t>
                      </a:r>
                      <a:r>
                        <a:rPr lang="en-CA" sz="1600" baseline="0" dirty="0" smtClean="0"/>
                        <a:t> ACM Workshop on Cyber-Physical Systems Security and Privacy</a:t>
                      </a:r>
                    </a:p>
                    <a:p>
                      <a:pPr algn="ctr"/>
                      <a:r>
                        <a:rPr lang="en-CA" sz="1600" baseline="0" dirty="0" smtClean="0"/>
                        <a:t>19 October 2018</a:t>
                      </a:r>
                      <a:endParaRPr lang="en-CA" sz="16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78" y="4509120"/>
            <a:ext cx="956044" cy="9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0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System model </a:t>
            </a:r>
            <a:r>
              <a:rPr lang="en-CA" sz="3600" dirty="0" smtClean="0"/>
              <a:t>(autonomous vehicle)</a:t>
            </a:r>
            <a:endParaRPr lang="en-CA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25320" y="2792955"/>
            <a:ext cx="339952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Makes control decisions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e.g., planning, perception</a:t>
            </a:r>
            <a:endParaRPr lang="en-CA" sz="2400" dirty="0">
              <a:latin typeface="+mn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168469" y="2039604"/>
            <a:ext cx="1914859" cy="4199048"/>
            <a:chOff x="3062696" y="2039604"/>
            <a:chExt cx="1914859" cy="4199048"/>
          </a:xfrm>
        </p:grpSpPr>
        <p:sp>
          <p:nvSpPr>
            <p:cNvPr id="25" name="TextBox 24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062696" y="2039604"/>
              <a:ext cx="1914859" cy="3829716"/>
              <a:chOff x="3062696" y="2039604"/>
              <a:chExt cx="1914859" cy="382971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062696" y="2039604"/>
                <a:ext cx="1914859" cy="3829716"/>
                <a:chOff x="2634487" y="1615508"/>
                <a:chExt cx="2152801" cy="4305600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558088" y="2691908"/>
                  <a:ext cx="4305599" cy="2152800"/>
                </a:xfrm>
                <a:prstGeom prst="rect">
                  <a:avLst/>
                </a:prstGeom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2634487" y="1615508"/>
                  <a:ext cx="2152800" cy="4305600"/>
                </a:xfrm>
                <a:prstGeom prst="rect">
                  <a:avLst/>
                </a:prstGeom>
                <a:blipFill dpi="0" rotWithShape="1">
                  <a:blip r:embed="rId4">
                    <a:alphaModFix amt="9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3310843" y="2885289"/>
                <a:ext cx="1418565" cy="646331"/>
                <a:chOff x="539552" y="3215158"/>
                <a:chExt cx="1569660" cy="646331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628678" y="3215158"/>
                  <a:ext cx="13914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Safety-critical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310843" y="4377305"/>
                <a:ext cx="1418565" cy="646331"/>
                <a:chOff x="539552" y="3215158"/>
                <a:chExt cx="1569660" cy="646331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718047" y="3215158"/>
                  <a:ext cx="1212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Untrusted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49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System model </a:t>
            </a:r>
            <a:r>
              <a:rPr lang="en-CA" sz="3600" dirty="0" smtClean="0"/>
              <a:t>(autonomous vehicle)</a:t>
            </a:r>
            <a:endParaRPr lang="en-CA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25320" y="2792955"/>
            <a:ext cx="339952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Makes control decisions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e.g., planning, perception</a:t>
            </a:r>
            <a:endParaRPr lang="en-CA" sz="24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5320" y="4284971"/>
            <a:ext cx="266624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Everything else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e.g., entertainment</a:t>
            </a:r>
            <a:endParaRPr lang="en-CA" sz="2400" dirty="0">
              <a:latin typeface="+mn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168469" y="2039604"/>
            <a:ext cx="1914859" cy="4199048"/>
            <a:chOff x="3062696" y="2039604"/>
            <a:chExt cx="1914859" cy="4199048"/>
          </a:xfrm>
        </p:grpSpPr>
        <p:sp>
          <p:nvSpPr>
            <p:cNvPr id="25" name="TextBox 24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062696" y="2039604"/>
              <a:ext cx="1914859" cy="3829716"/>
              <a:chOff x="3062696" y="2039604"/>
              <a:chExt cx="1914859" cy="382971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062696" y="2039604"/>
                <a:ext cx="1914859" cy="3829716"/>
                <a:chOff x="2634487" y="1615508"/>
                <a:chExt cx="2152801" cy="4305600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558088" y="2691908"/>
                  <a:ext cx="4305599" cy="2152800"/>
                </a:xfrm>
                <a:prstGeom prst="rect">
                  <a:avLst/>
                </a:prstGeom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2634487" y="1615508"/>
                  <a:ext cx="2152800" cy="4305600"/>
                </a:xfrm>
                <a:prstGeom prst="rect">
                  <a:avLst/>
                </a:prstGeom>
                <a:blipFill dpi="0" rotWithShape="1">
                  <a:blip r:embed="rId4">
                    <a:alphaModFix amt="9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3310843" y="2885289"/>
                <a:ext cx="1418565" cy="646331"/>
                <a:chOff x="539552" y="3215158"/>
                <a:chExt cx="1569660" cy="646331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628678" y="3215158"/>
                  <a:ext cx="13914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Safety-critical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310843" y="4377305"/>
                <a:ext cx="1418565" cy="646331"/>
                <a:chOff x="539552" y="3215158"/>
                <a:chExt cx="1569660" cy="646331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718047" y="3215158"/>
                  <a:ext cx="1212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Untrusted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270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System model </a:t>
            </a:r>
            <a:r>
              <a:rPr lang="en-CA" sz="3600" dirty="0" smtClean="0"/>
              <a:t>(autonomous vehicle)</a:t>
            </a:r>
            <a:endParaRPr lang="en-CA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25700" y="2338635"/>
            <a:ext cx="3162724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CA" sz="2400" dirty="0" smtClean="0">
                <a:latin typeface="+mn-lt"/>
              </a:rPr>
              <a:t>Assumption: vehicle is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a single monolithic hardware device</a:t>
            </a:r>
          </a:p>
          <a:p>
            <a:endParaRPr lang="en-CA" sz="1200" dirty="0">
              <a:latin typeface="+mn-lt"/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Simplifies model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Security more difficult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Hardware isolation fails in practice</a:t>
            </a:r>
          </a:p>
          <a:p>
            <a:pPr marL="709200" lvl="1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Jeep attack </a:t>
            </a:r>
            <a:r>
              <a:rPr lang="en-CA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[MV’15]</a:t>
            </a:r>
            <a:endParaRPr lang="en-CA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68469" y="2039604"/>
            <a:ext cx="1914859" cy="4199048"/>
            <a:chOff x="3062696" y="2039604"/>
            <a:chExt cx="1914859" cy="4199048"/>
          </a:xfrm>
        </p:grpSpPr>
        <p:sp>
          <p:nvSpPr>
            <p:cNvPr id="24" name="TextBox 23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062696" y="2039604"/>
              <a:ext cx="1914859" cy="3829716"/>
              <a:chOff x="3062696" y="2039604"/>
              <a:chExt cx="1914859" cy="3829716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062696" y="2039604"/>
                <a:ext cx="1914859" cy="3829716"/>
                <a:chOff x="2634487" y="1615508"/>
                <a:chExt cx="2152801" cy="4305600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558088" y="2691908"/>
                  <a:ext cx="4305599" cy="2152800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2634487" y="1615508"/>
                  <a:ext cx="2152800" cy="4305600"/>
                </a:xfrm>
                <a:prstGeom prst="rect">
                  <a:avLst/>
                </a:prstGeom>
                <a:blipFill dpi="0" rotWithShape="1">
                  <a:blip r:embed="rId4">
                    <a:alphaModFix amt="9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3310843" y="2885289"/>
                <a:ext cx="1418565" cy="646331"/>
                <a:chOff x="539552" y="3215158"/>
                <a:chExt cx="1569660" cy="646331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628678" y="3215158"/>
                  <a:ext cx="13914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Safety-critical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3310843" y="4377305"/>
                <a:ext cx="1418565" cy="646331"/>
                <a:chOff x="539552" y="3215158"/>
                <a:chExt cx="1569660" cy="646331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718047" y="3215158"/>
                  <a:ext cx="1212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Untrusted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2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System model </a:t>
            </a:r>
            <a:r>
              <a:rPr lang="en-CA" sz="3600" dirty="0" smtClean="0"/>
              <a:t>(autonomous vehicle)</a:t>
            </a:r>
            <a:endParaRPr lang="en-CA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5020704" y="1420345"/>
            <a:ext cx="3943784" cy="2050265"/>
            <a:chOff x="4948696" y="2048760"/>
            <a:chExt cx="3943784" cy="2050265"/>
          </a:xfrm>
        </p:grpSpPr>
        <p:grpSp>
          <p:nvGrpSpPr>
            <p:cNvPr id="45" name="Group 44"/>
            <p:cNvGrpSpPr/>
            <p:nvPr/>
          </p:nvGrpSpPr>
          <p:grpSpPr>
            <a:xfrm>
              <a:off x="6232662" y="2048760"/>
              <a:ext cx="2659818" cy="2050265"/>
              <a:chOff x="2581275" y="3008015"/>
              <a:chExt cx="2659818" cy="2050265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1275" y="3008015"/>
                <a:ext cx="2659818" cy="1673522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3242090" y="4688948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rot="20713148">
              <a:off x="4948696" y="2661387"/>
              <a:ext cx="1257554" cy="1107996"/>
              <a:chOff x="3841734" y="2587387"/>
              <a:chExt cx="1257554" cy="1107996"/>
            </a:xfrm>
          </p:grpSpPr>
          <p:cxnSp>
            <p:nvCxnSpPr>
              <p:cNvPr id="47" name="Straight Arrow Connector 46"/>
              <p:cNvCxnSpPr>
                <a:stCxn id="49" idx="1"/>
              </p:cNvCxnSpPr>
              <p:nvPr/>
            </p:nvCxnSpPr>
            <p:spPr>
              <a:xfrm flipH="1">
                <a:off x="3841734" y="2885520"/>
                <a:ext cx="124914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3962695" y="2587387"/>
                <a:ext cx="113659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Sensors</a:t>
                </a:r>
              </a:p>
              <a:p>
                <a:r>
                  <a:rPr lang="en-CA" sz="1600" dirty="0" smtClean="0">
                    <a:latin typeface="+mn-lt"/>
                  </a:rPr>
                  <a:t>GPS, Radar,</a:t>
                </a:r>
                <a:br>
                  <a:rPr lang="en-CA" sz="1600" dirty="0" smtClean="0">
                    <a:latin typeface="+mn-lt"/>
                  </a:rPr>
                </a:br>
                <a:r>
                  <a:rPr lang="en-CA" sz="1600" dirty="0" smtClean="0">
                    <a:latin typeface="+mn-lt"/>
                  </a:rPr>
                  <a:t>Lidar, vision,</a:t>
                </a:r>
                <a:br>
                  <a:rPr lang="en-CA" sz="1600" dirty="0" smtClean="0">
                    <a:latin typeface="+mn-lt"/>
                  </a:rPr>
                </a:br>
                <a:r>
                  <a:rPr lang="en-CA" sz="1600" dirty="0" smtClean="0">
                    <a:latin typeface="+mn-lt"/>
                  </a:rPr>
                  <a:t>etc.</a:t>
                </a:r>
                <a:endParaRPr lang="en-CA" sz="1600" dirty="0">
                  <a:latin typeface="+mn-lt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3168469" y="2039604"/>
            <a:ext cx="1914859" cy="4199048"/>
            <a:chOff x="3062696" y="2039604"/>
            <a:chExt cx="1914859" cy="4199048"/>
          </a:xfrm>
        </p:grpSpPr>
        <p:sp>
          <p:nvSpPr>
            <p:cNvPr id="52" name="TextBox 51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3062696" y="2039604"/>
              <a:ext cx="1914859" cy="3829716"/>
              <a:chOff x="3062696" y="2039604"/>
              <a:chExt cx="1914859" cy="3829716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062696" y="2039604"/>
                <a:ext cx="1914859" cy="3829716"/>
                <a:chOff x="2634487" y="1615508"/>
                <a:chExt cx="2152801" cy="430560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558088" y="2691908"/>
                  <a:ext cx="4305599" cy="215280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634487" y="1615508"/>
                  <a:ext cx="2152800" cy="4305600"/>
                </a:xfrm>
                <a:prstGeom prst="rect">
                  <a:avLst/>
                </a:prstGeom>
                <a:blipFill dpi="0" rotWithShape="1">
                  <a:blip r:embed="rId5">
                    <a:alphaModFix amt="9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3310843" y="2885289"/>
                <a:ext cx="1418565" cy="646331"/>
                <a:chOff x="539552" y="3215158"/>
                <a:chExt cx="1569660" cy="646331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628678" y="3215158"/>
                  <a:ext cx="13914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Safety-critical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3310843" y="4377305"/>
                <a:ext cx="1418565" cy="646331"/>
                <a:chOff x="539552" y="3215158"/>
                <a:chExt cx="1569660" cy="646331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18047" y="3215158"/>
                  <a:ext cx="1212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Untrusted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  <p:grpSp>
        <p:nvGrpSpPr>
          <p:cNvPr id="66" name="Group 65"/>
          <p:cNvGrpSpPr/>
          <p:nvPr/>
        </p:nvGrpSpPr>
        <p:grpSpPr>
          <a:xfrm>
            <a:off x="5006531" y="5003634"/>
            <a:ext cx="3381893" cy="945646"/>
            <a:chOff x="4900758" y="4268274"/>
            <a:chExt cx="3381893" cy="945646"/>
          </a:xfrm>
        </p:grpSpPr>
        <p:sp>
          <p:nvSpPr>
            <p:cNvPr id="67" name="Cloud 66"/>
            <p:cNvSpPr/>
            <p:nvPr/>
          </p:nvSpPr>
          <p:spPr>
            <a:xfrm>
              <a:off x="6842491" y="4429471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4900758" y="4268274"/>
              <a:ext cx="1836970" cy="923330"/>
              <a:chOff x="4695078" y="4268274"/>
              <a:chExt cx="1836970" cy="923330"/>
            </a:xfrm>
          </p:grpSpPr>
          <p:cxnSp>
            <p:nvCxnSpPr>
              <p:cNvPr id="69" name="Straight Arrow Connector 68"/>
              <p:cNvCxnSpPr/>
              <p:nvPr/>
            </p:nvCxnSpPr>
            <p:spPr>
              <a:xfrm>
                <a:off x="4695078" y="4341824"/>
                <a:ext cx="1836970" cy="4846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 rot="886852" flipH="1">
                <a:off x="4935244" y="4268274"/>
                <a:ext cx="132561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Network</a:t>
                </a:r>
              </a:p>
              <a:p>
                <a:r>
                  <a:rPr lang="en-CA" dirty="0" smtClean="0">
                    <a:latin typeface="+mn-lt"/>
                  </a:rPr>
                  <a:t>maps, traffic,</a:t>
                </a:r>
                <a:br>
                  <a:rPr lang="en-CA" dirty="0" smtClean="0">
                    <a:latin typeface="+mn-lt"/>
                  </a:rPr>
                </a:br>
                <a:r>
                  <a:rPr lang="en-CA" dirty="0" smtClean="0">
                    <a:latin typeface="+mn-lt"/>
                  </a:rPr>
                  <a:t>music, etc.</a:t>
                </a:r>
                <a:endParaRPr lang="en-CA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5083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Adversary model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07504" y="1268760"/>
            <a:ext cx="3779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latin typeface="+mn-lt"/>
              </a:rPr>
              <a:t>Security goal</a:t>
            </a:r>
            <a:r>
              <a:rPr lang="en-CA" sz="2400" dirty="0" smtClean="0">
                <a:latin typeface="+mn-lt"/>
              </a:rPr>
              <a:t/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Defend safety-critical software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from remote adversary</a:t>
            </a:r>
            <a:endParaRPr lang="en-CA" sz="2400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20704" y="1420345"/>
            <a:ext cx="3943784" cy="2042214"/>
            <a:chOff x="4948696" y="2048760"/>
            <a:chExt cx="3943784" cy="2042214"/>
          </a:xfrm>
        </p:grpSpPr>
        <p:grpSp>
          <p:nvGrpSpPr>
            <p:cNvPr id="39" name="Group 38"/>
            <p:cNvGrpSpPr/>
            <p:nvPr/>
          </p:nvGrpSpPr>
          <p:grpSpPr>
            <a:xfrm>
              <a:off x="6232662" y="2048760"/>
              <a:ext cx="2659818" cy="2042214"/>
              <a:chOff x="2581275" y="3008015"/>
              <a:chExt cx="2659818" cy="204221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1275" y="3008015"/>
                <a:ext cx="2659818" cy="1673522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3242090" y="4680897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20713148">
              <a:off x="4948696" y="2661387"/>
              <a:ext cx="1257554" cy="1107996"/>
              <a:chOff x="3841734" y="2587387"/>
              <a:chExt cx="1257554" cy="1107996"/>
            </a:xfrm>
          </p:grpSpPr>
          <p:cxnSp>
            <p:nvCxnSpPr>
              <p:cNvPr id="41" name="Straight Arrow Connector 40"/>
              <p:cNvCxnSpPr>
                <a:stCxn id="45" idx="1"/>
              </p:cNvCxnSpPr>
              <p:nvPr/>
            </p:nvCxnSpPr>
            <p:spPr>
              <a:xfrm flipH="1">
                <a:off x="3841734" y="2885520"/>
                <a:ext cx="124914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3962695" y="2587387"/>
                <a:ext cx="113659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Sensors</a:t>
                </a:r>
              </a:p>
              <a:p>
                <a:r>
                  <a:rPr lang="en-CA" sz="1600" dirty="0" smtClean="0">
                    <a:latin typeface="+mn-lt"/>
                  </a:rPr>
                  <a:t>GPS, Radar,</a:t>
                </a:r>
                <a:br>
                  <a:rPr lang="en-CA" sz="1600" dirty="0" smtClean="0">
                    <a:latin typeface="+mn-lt"/>
                  </a:rPr>
                </a:br>
                <a:r>
                  <a:rPr lang="en-CA" sz="1600" dirty="0" smtClean="0">
                    <a:latin typeface="+mn-lt"/>
                  </a:rPr>
                  <a:t>Lidar, vision,</a:t>
                </a:r>
                <a:br>
                  <a:rPr lang="en-CA" sz="1600" dirty="0" smtClean="0">
                    <a:latin typeface="+mn-lt"/>
                  </a:rPr>
                </a:br>
                <a:r>
                  <a:rPr lang="en-CA" sz="1600" dirty="0" smtClean="0">
                    <a:latin typeface="+mn-lt"/>
                  </a:rPr>
                  <a:t>etc.</a:t>
                </a:r>
                <a:endParaRPr lang="en-CA" sz="1600" dirty="0">
                  <a:latin typeface="+mn-lt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3168469" y="2039604"/>
            <a:ext cx="1914859" cy="4199048"/>
            <a:chOff x="3062696" y="2039604"/>
            <a:chExt cx="1914859" cy="4199048"/>
          </a:xfrm>
        </p:grpSpPr>
        <p:sp>
          <p:nvSpPr>
            <p:cNvPr id="48" name="TextBox 47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062696" y="2039604"/>
              <a:ext cx="1914859" cy="3829716"/>
              <a:chOff x="3062696" y="2039604"/>
              <a:chExt cx="1914859" cy="3829716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3062696" y="2039604"/>
                <a:ext cx="1914859" cy="3829716"/>
                <a:chOff x="2634487" y="1615508"/>
                <a:chExt cx="2152801" cy="4305600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558088" y="2691908"/>
                  <a:ext cx="4305599" cy="2152800"/>
                </a:xfrm>
                <a:prstGeom prst="rect">
                  <a:avLst/>
                </a:prstGeom>
              </p:spPr>
            </p:pic>
            <p:sp>
              <p:nvSpPr>
                <p:cNvPr id="61" name="Rectangle 60"/>
                <p:cNvSpPr/>
                <p:nvPr/>
              </p:nvSpPr>
              <p:spPr>
                <a:xfrm>
                  <a:off x="2634487" y="1615508"/>
                  <a:ext cx="2152800" cy="4305600"/>
                </a:xfrm>
                <a:prstGeom prst="rect">
                  <a:avLst/>
                </a:prstGeom>
                <a:blipFill dpi="0" rotWithShape="1">
                  <a:blip r:embed="rId5">
                    <a:alphaModFix amt="9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3310843" y="2885289"/>
                <a:ext cx="1418565" cy="646331"/>
                <a:chOff x="539552" y="3215158"/>
                <a:chExt cx="1569660" cy="646331"/>
              </a:xfrm>
            </p:grpSpPr>
            <p:sp>
              <p:nvSpPr>
                <p:cNvPr id="55" name="TextBox 54"/>
                <p:cNvSpPr txBox="1"/>
                <p:nvPr/>
              </p:nvSpPr>
              <p:spPr>
                <a:xfrm>
                  <a:off x="628678" y="3215158"/>
                  <a:ext cx="13914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Safety-critical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3310843" y="4377305"/>
                <a:ext cx="1418565" cy="646331"/>
                <a:chOff x="539552" y="3215158"/>
                <a:chExt cx="1569660" cy="646331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>
                  <a:off x="718047" y="3215158"/>
                  <a:ext cx="1212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Untrusted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  <p:grpSp>
        <p:nvGrpSpPr>
          <p:cNvPr id="62" name="Group 61"/>
          <p:cNvGrpSpPr/>
          <p:nvPr/>
        </p:nvGrpSpPr>
        <p:grpSpPr>
          <a:xfrm>
            <a:off x="5006531" y="5003634"/>
            <a:ext cx="3381893" cy="945646"/>
            <a:chOff x="4900758" y="4268274"/>
            <a:chExt cx="3381893" cy="945646"/>
          </a:xfrm>
        </p:grpSpPr>
        <p:sp>
          <p:nvSpPr>
            <p:cNvPr id="63" name="Cloud 62"/>
            <p:cNvSpPr/>
            <p:nvPr/>
          </p:nvSpPr>
          <p:spPr>
            <a:xfrm>
              <a:off x="6842491" y="4429471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900758" y="4268274"/>
              <a:ext cx="1836970" cy="923330"/>
              <a:chOff x="4695078" y="4268274"/>
              <a:chExt cx="1836970" cy="923330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>
                <a:off x="4695078" y="4341824"/>
                <a:ext cx="1836970" cy="4846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 rot="886852" flipH="1">
                <a:off x="4935244" y="4268274"/>
                <a:ext cx="132561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Network</a:t>
                </a:r>
              </a:p>
              <a:p>
                <a:r>
                  <a:rPr lang="en-CA" dirty="0" smtClean="0">
                    <a:latin typeface="+mn-lt"/>
                  </a:rPr>
                  <a:t>maps, traffic,</a:t>
                </a:r>
                <a:br>
                  <a:rPr lang="en-CA" dirty="0" smtClean="0">
                    <a:latin typeface="+mn-lt"/>
                  </a:rPr>
                </a:br>
                <a:r>
                  <a:rPr lang="en-CA" dirty="0" smtClean="0">
                    <a:latin typeface="+mn-lt"/>
                  </a:rPr>
                  <a:t>music, etc.</a:t>
                </a:r>
                <a:endParaRPr lang="en-CA" dirty="0">
                  <a:latin typeface="+mn-lt"/>
                </a:endParaRP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0872" y="3524843"/>
            <a:ext cx="1222319" cy="10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Adversary model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20704" y="1420345"/>
            <a:ext cx="3943784" cy="2042854"/>
            <a:chOff x="4948696" y="2048760"/>
            <a:chExt cx="3943784" cy="2042854"/>
          </a:xfrm>
        </p:grpSpPr>
        <p:grpSp>
          <p:nvGrpSpPr>
            <p:cNvPr id="9" name="Group 8"/>
            <p:cNvGrpSpPr/>
            <p:nvPr/>
          </p:nvGrpSpPr>
          <p:grpSpPr>
            <a:xfrm>
              <a:off x="6232662" y="2048760"/>
              <a:ext cx="2659818" cy="2042854"/>
              <a:chOff x="2581275" y="3008015"/>
              <a:chExt cx="2659818" cy="20428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1275" y="3008015"/>
                <a:ext cx="2659818" cy="1673522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242090" y="4681537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20713148">
              <a:off x="4948696" y="2661387"/>
              <a:ext cx="1257554" cy="1107996"/>
              <a:chOff x="3841734" y="2587387"/>
              <a:chExt cx="1257554" cy="1107996"/>
            </a:xfrm>
          </p:grpSpPr>
          <p:cxnSp>
            <p:nvCxnSpPr>
              <p:cNvPr id="31" name="Straight Arrow Connector 30"/>
              <p:cNvCxnSpPr>
                <a:stCxn id="7" idx="1"/>
              </p:cNvCxnSpPr>
              <p:nvPr/>
            </p:nvCxnSpPr>
            <p:spPr>
              <a:xfrm flipH="1">
                <a:off x="3841734" y="2885520"/>
                <a:ext cx="124914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3962695" y="2587387"/>
                <a:ext cx="113659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Sensors</a:t>
                </a:r>
              </a:p>
              <a:p>
                <a:r>
                  <a:rPr lang="en-CA" sz="1600" dirty="0" smtClean="0">
                    <a:latin typeface="+mn-lt"/>
                  </a:rPr>
                  <a:t>GPS, Radar,</a:t>
                </a:r>
                <a:br>
                  <a:rPr lang="en-CA" sz="1600" dirty="0" smtClean="0">
                    <a:latin typeface="+mn-lt"/>
                  </a:rPr>
                </a:br>
                <a:r>
                  <a:rPr lang="en-CA" sz="1600" dirty="0" smtClean="0">
                    <a:latin typeface="+mn-lt"/>
                  </a:rPr>
                  <a:t>Lidar, vision,</a:t>
                </a:r>
                <a:br>
                  <a:rPr lang="en-CA" sz="1600" dirty="0" smtClean="0">
                    <a:latin typeface="+mn-lt"/>
                  </a:rPr>
                </a:br>
                <a:r>
                  <a:rPr lang="en-CA" sz="1600" dirty="0" smtClean="0">
                    <a:latin typeface="+mn-lt"/>
                  </a:rPr>
                  <a:t>etc.</a:t>
                </a:r>
                <a:endParaRPr lang="en-CA" sz="1600" dirty="0">
                  <a:latin typeface="+mn-lt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3168469" y="2039604"/>
            <a:ext cx="1914859" cy="4199048"/>
            <a:chOff x="3062696" y="2039604"/>
            <a:chExt cx="1914859" cy="4199048"/>
          </a:xfrm>
        </p:grpSpPr>
        <p:sp>
          <p:nvSpPr>
            <p:cNvPr id="12" name="TextBox 11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062696" y="2039604"/>
              <a:ext cx="1914859" cy="3829716"/>
              <a:chOff x="3062696" y="2039604"/>
              <a:chExt cx="1914859" cy="3829716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062696" y="2039604"/>
                <a:ext cx="1914859" cy="3829716"/>
                <a:chOff x="2634487" y="1615508"/>
                <a:chExt cx="2152801" cy="4305600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558088" y="2691908"/>
                  <a:ext cx="4305599" cy="2152800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2634487" y="1615508"/>
                  <a:ext cx="2152800" cy="4305600"/>
                </a:xfrm>
                <a:prstGeom prst="rect">
                  <a:avLst/>
                </a:prstGeom>
                <a:blipFill dpi="0" rotWithShape="1">
                  <a:blip r:embed="rId5">
                    <a:alphaModFix amt="9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3310843" y="2885289"/>
                <a:ext cx="1418565" cy="646331"/>
                <a:chOff x="539552" y="3215158"/>
                <a:chExt cx="1569660" cy="646331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628678" y="3215158"/>
                  <a:ext cx="13914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Safety-critical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5" name="Rounded Rectangle 4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3310843" y="4377305"/>
                <a:ext cx="1418565" cy="646331"/>
                <a:chOff x="539552" y="3215158"/>
                <a:chExt cx="1569660" cy="646331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718047" y="3215158"/>
                  <a:ext cx="1212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Untrusted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5006531" y="5003634"/>
            <a:ext cx="3381893" cy="945646"/>
            <a:chOff x="4900758" y="4268274"/>
            <a:chExt cx="3381893" cy="945646"/>
          </a:xfrm>
        </p:grpSpPr>
        <p:sp>
          <p:nvSpPr>
            <p:cNvPr id="10" name="Cloud 9"/>
            <p:cNvSpPr/>
            <p:nvPr/>
          </p:nvSpPr>
          <p:spPr>
            <a:xfrm>
              <a:off x="6842491" y="4429471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900758" y="4268274"/>
              <a:ext cx="1836970" cy="923330"/>
              <a:chOff x="4695078" y="4268274"/>
              <a:chExt cx="1836970" cy="923330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4695078" y="4341824"/>
                <a:ext cx="1836970" cy="4846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 rot="886852" flipH="1">
                <a:off x="4935244" y="4268274"/>
                <a:ext cx="132561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Network</a:t>
                </a:r>
              </a:p>
              <a:p>
                <a:r>
                  <a:rPr lang="en-CA" dirty="0" smtClean="0">
                    <a:latin typeface="+mn-lt"/>
                  </a:rPr>
                  <a:t>maps, traffic,</a:t>
                </a:r>
                <a:br>
                  <a:rPr lang="en-CA" dirty="0" smtClean="0">
                    <a:latin typeface="+mn-lt"/>
                  </a:rPr>
                </a:br>
                <a:r>
                  <a:rPr lang="en-CA" dirty="0" smtClean="0">
                    <a:latin typeface="+mn-lt"/>
                  </a:rPr>
                  <a:t>music, etc.</a:t>
                </a:r>
                <a:endParaRPr lang="en-CA" dirty="0">
                  <a:latin typeface="+mn-lt"/>
                </a:endParaRPr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107504" y="1268760"/>
            <a:ext cx="377981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latin typeface="+mn-lt"/>
              </a:rPr>
              <a:t>Security goal</a:t>
            </a:r>
            <a:r>
              <a:rPr lang="en-CA" sz="2400" dirty="0" smtClean="0">
                <a:latin typeface="+mn-lt"/>
              </a:rPr>
              <a:t/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Defend safety-critical software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from remote adversary</a:t>
            </a:r>
          </a:p>
          <a:p>
            <a:endParaRPr lang="en-CA" sz="2400" dirty="0" smtClean="0">
              <a:latin typeface="+mn-lt"/>
            </a:endParaRPr>
          </a:p>
          <a:p>
            <a:r>
              <a:rPr lang="en-CA" sz="2400" b="1" dirty="0" smtClean="0">
                <a:latin typeface="+mn-lt"/>
              </a:rPr>
              <a:t>Adversary</a:t>
            </a:r>
            <a:endParaRPr lang="en-CA" sz="2400" b="1" dirty="0">
              <a:latin typeface="+mn-lt"/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Can manipulate some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sensors &amp; network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inputs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0872" y="3524843"/>
            <a:ext cx="1222319" cy="102553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5819244" y="2885290"/>
            <a:ext cx="140398" cy="756268"/>
          </a:xfrm>
          <a:prstGeom prst="straightConnector1">
            <a:avLst/>
          </a:prstGeom>
          <a:ln w="22225" cap="rnd">
            <a:solidFill>
              <a:srgbClr val="C0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078071" y="4424082"/>
            <a:ext cx="80682" cy="618565"/>
          </a:xfrm>
          <a:prstGeom prst="straightConnector1">
            <a:avLst/>
          </a:prstGeom>
          <a:ln w="22225" cap="rnd">
            <a:solidFill>
              <a:srgbClr val="C0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Adversary model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0872" y="3524843"/>
            <a:ext cx="1222319" cy="102553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020704" y="1420345"/>
            <a:ext cx="3943784" cy="2042854"/>
            <a:chOff x="4948696" y="2048760"/>
            <a:chExt cx="3943784" cy="2042854"/>
          </a:xfrm>
        </p:grpSpPr>
        <p:grpSp>
          <p:nvGrpSpPr>
            <p:cNvPr id="39" name="Group 38"/>
            <p:cNvGrpSpPr/>
            <p:nvPr/>
          </p:nvGrpSpPr>
          <p:grpSpPr>
            <a:xfrm>
              <a:off x="6232662" y="2048760"/>
              <a:ext cx="2659818" cy="2042854"/>
              <a:chOff x="2581275" y="3008015"/>
              <a:chExt cx="2659818" cy="20428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1275" y="3008015"/>
                <a:ext cx="2659818" cy="1673522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3242090" y="4681537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20713148">
              <a:off x="4948696" y="2661387"/>
              <a:ext cx="1257554" cy="1107996"/>
              <a:chOff x="3841734" y="2587387"/>
              <a:chExt cx="1257554" cy="1107996"/>
            </a:xfrm>
          </p:grpSpPr>
          <p:cxnSp>
            <p:nvCxnSpPr>
              <p:cNvPr id="41" name="Straight Arrow Connector 40"/>
              <p:cNvCxnSpPr>
                <a:stCxn id="45" idx="1"/>
              </p:cNvCxnSpPr>
              <p:nvPr/>
            </p:nvCxnSpPr>
            <p:spPr>
              <a:xfrm flipH="1">
                <a:off x="3841734" y="2885520"/>
                <a:ext cx="124914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3962695" y="2587387"/>
                <a:ext cx="113659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Sensors</a:t>
                </a:r>
              </a:p>
              <a:p>
                <a:r>
                  <a:rPr lang="en-CA" sz="1600" dirty="0" smtClean="0">
                    <a:latin typeface="+mn-lt"/>
                  </a:rPr>
                  <a:t>GPS, Radar,</a:t>
                </a:r>
                <a:br>
                  <a:rPr lang="en-CA" sz="1600" dirty="0" smtClean="0">
                    <a:latin typeface="+mn-lt"/>
                  </a:rPr>
                </a:br>
                <a:r>
                  <a:rPr lang="en-CA" sz="1600" dirty="0" smtClean="0">
                    <a:latin typeface="+mn-lt"/>
                  </a:rPr>
                  <a:t>Lidar, vision,</a:t>
                </a:r>
                <a:br>
                  <a:rPr lang="en-CA" sz="1600" dirty="0" smtClean="0">
                    <a:latin typeface="+mn-lt"/>
                  </a:rPr>
                </a:br>
                <a:r>
                  <a:rPr lang="en-CA" sz="1600" dirty="0" smtClean="0">
                    <a:latin typeface="+mn-lt"/>
                  </a:rPr>
                  <a:t>etc.</a:t>
                </a:r>
                <a:endParaRPr lang="en-CA" sz="1600" dirty="0">
                  <a:latin typeface="+mn-lt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3168469" y="2039604"/>
            <a:ext cx="1914859" cy="4199048"/>
            <a:chOff x="3062696" y="2039604"/>
            <a:chExt cx="1914859" cy="4199048"/>
          </a:xfrm>
        </p:grpSpPr>
        <p:sp>
          <p:nvSpPr>
            <p:cNvPr id="48" name="TextBox 47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062696" y="2039604"/>
              <a:ext cx="1914859" cy="3829716"/>
              <a:chOff x="3062696" y="2039604"/>
              <a:chExt cx="1914859" cy="3829716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3062696" y="2039604"/>
                <a:ext cx="1914859" cy="3829716"/>
                <a:chOff x="2634487" y="1615508"/>
                <a:chExt cx="2152801" cy="4305600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558088" y="2691908"/>
                  <a:ext cx="4305599" cy="2152800"/>
                </a:xfrm>
                <a:prstGeom prst="rect">
                  <a:avLst/>
                </a:prstGeom>
              </p:spPr>
            </p:pic>
            <p:sp>
              <p:nvSpPr>
                <p:cNvPr id="61" name="Rectangle 60"/>
                <p:cNvSpPr/>
                <p:nvPr/>
              </p:nvSpPr>
              <p:spPr>
                <a:xfrm>
                  <a:off x="2634487" y="1615508"/>
                  <a:ext cx="2152800" cy="4305600"/>
                </a:xfrm>
                <a:prstGeom prst="rect">
                  <a:avLst/>
                </a:prstGeom>
                <a:blipFill dpi="0" rotWithShape="1">
                  <a:blip r:embed="rId6">
                    <a:alphaModFix amt="9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3310843" y="2885289"/>
                <a:ext cx="1418565" cy="646331"/>
                <a:chOff x="539552" y="3215158"/>
                <a:chExt cx="1569660" cy="646331"/>
              </a:xfrm>
            </p:grpSpPr>
            <p:sp>
              <p:nvSpPr>
                <p:cNvPr id="55" name="TextBox 54"/>
                <p:cNvSpPr txBox="1"/>
                <p:nvPr/>
              </p:nvSpPr>
              <p:spPr>
                <a:xfrm>
                  <a:off x="628678" y="3215158"/>
                  <a:ext cx="13914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Safety-critical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3310843" y="4377305"/>
                <a:ext cx="1418565" cy="646331"/>
                <a:chOff x="539552" y="3215158"/>
                <a:chExt cx="1569660" cy="646331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>
                  <a:off x="718047" y="3215158"/>
                  <a:ext cx="1212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Untrusted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  <p:grpSp>
        <p:nvGrpSpPr>
          <p:cNvPr id="62" name="Group 61"/>
          <p:cNvGrpSpPr/>
          <p:nvPr/>
        </p:nvGrpSpPr>
        <p:grpSpPr>
          <a:xfrm>
            <a:off x="5006531" y="5003634"/>
            <a:ext cx="3381893" cy="945646"/>
            <a:chOff x="4900758" y="4268274"/>
            <a:chExt cx="3381893" cy="945646"/>
          </a:xfrm>
        </p:grpSpPr>
        <p:sp>
          <p:nvSpPr>
            <p:cNvPr id="63" name="Cloud 62"/>
            <p:cNvSpPr/>
            <p:nvPr/>
          </p:nvSpPr>
          <p:spPr>
            <a:xfrm>
              <a:off x="6842491" y="4429471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900758" y="4268274"/>
              <a:ext cx="1836970" cy="923330"/>
              <a:chOff x="4695078" y="4268274"/>
              <a:chExt cx="1836970" cy="923330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>
                <a:off x="4695078" y="4341824"/>
                <a:ext cx="1836970" cy="48469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 rot="886852" flipH="1">
                <a:off x="4935244" y="4268274"/>
                <a:ext cx="132561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Network</a:t>
                </a:r>
              </a:p>
              <a:p>
                <a:r>
                  <a:rPr lang="en-CA" dirty="0" smtClean="0">
                    <a:latin typeface="+mn-lt"/>
                  </a:rPr>
                  <a:t>maps, traffic,</a:t>
                </a:r>
                <a:br>
                  <a:rPr lang="en-CA" dirty="0" smtClean="0">
                    <a:latin typeface="+mn-lt"/>
                  </a:rPr>
                </a:br>
                <a:r>
                  <a:rPr lang="en-CA" dirty="0" smtClean="0">
                    <a:latin typeface="+mn-lt"/>
                  </a:rPr>
                  <a:t>music, etc.</a:t>
                </a:r>
                <a:endParaRPr lang="en-CA" dirty="0">
                  <a:latin typeface="+mn-lt"/>
                </a:endParaRPr>
              </a:p>
            </p:txBody>
          </p:sp>
        </p:grpSp>
      </p:grpSp>
      <p:cxnSp>
        <p:nvCxnSpPr>
          <p:cNvPr id="67" name="Straight Arrow Connector 66"/>
          <p:cNvCxnSpPr/>
          <p:nvPr/>
        </p:nvCxnSpPr>
        <p:spPr>
          <a:xfrm flipH="1" flipV="1">
            <a:off x="5819244" y="2885290"/>
            <a:ext cx="140398" cy="756268"/>
          </a:xfrm>
          <a:prstGeom prst="straightConnector1">
            <a:avLst/>
          </a:prstGeom>
          <a:ln w="22225" cap="rnd">
            <a:solidFill>
              <a:srgbClr val="C0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6078071" y="4424082"/>
            <a:ext cx="80682" cy="618565"/>
          </a:xfrm>
          <a:prstGeom prst="straightConnector1">
            <a:avLst/>
          </a:prstGeom>
          <a:ln w="22225" cap="rnd">
            <a:solidFill>
              <a:srgbClr val="C0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33365" y="4347411"/>
            <a:ext cx="785121" cy="264930"/>
          </a:xfrm>
          <a:prstGeom prst="straightConnector1">
            <a:avLst/>
          </a:prstGeom>
          <a:ln w="22225" cap="rnd">
            <a:solidFill>
              <a:srgbClr val="C0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07504" y="1268760"/>
            <a:ext cx="377981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latin typeface="+mn-lt"/>
              </a:rPr>
              <a:t>Security goal</a:t>
            </a:r>
            <a:r>
              <a:rPr lang="en-CA" sz="2400" dirty="0" smtClean="0">
                <a:latin typeface="+mn-lt"/>
              </a:rPr>
              <a:t/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Defend safety-critical software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from remote adversary</a:t>
            </a:r>
          </a:p>
          <a:p>
            <a:endParaRPr lang="en-CA" sz="2400" dirty="0" smtClean="0">
              <a:latin typeface="+mn-lt"/>
            </a:endParaRPr>
          </a:p>
          <a:p>
            <a:r>
              <a:rPr lang="en-CA" sz="2400" b="1" dirty="0" smtClean="0">
                <a:latin typeface="+mn-lt"/>
              </a:rPr>
              <a:t>Adversary</a:t>
            </a:r>
            <a:endParaRPr lang="en-CA" sz="2400" b="1" dirty="0">
              <a:latin typeface="+mn-lt"/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Can manipulate some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sensors &amp; network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inputs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+mn-lt"/>
              </a:rPr>
              <a:t>Controls all untrusted</a:t>
            </a:r>
            <a:br>
              <a:rPr lang="en-CA" sz="2400" dirty="0" smtClean="0">
                <a:latin typeface="+mn-lt"/>
              </a:rPr>
            </a:br>
            <a:r>
              <a:rPr lang="en-CA" sz="2400" dirty="0" smtClean="0">
                <a:latin typeface="+mn-lt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5807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Manipulate sensors &amp; network inputs</a:t>
            </a:r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2"/>
            <a:endParaRPr lang="en-CA" dirty="0" smtClean="0"/>
          </a:p>
          <a:p>
            <a:r>
              <a:rPr lang="en-CA" dirty="0" smtClean="0"/>
              <a:t>Control untrusted software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69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Manipulate sensors &amp; network inputs</a:t>
            </a:r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2"/>
            <a:endParaRPr lang="en-CA" dirty="0" smtClean="0"/>
          </a:p>
          <a:p>
            <a:r>
              <a:rPr lang="en-CA" dirty="0" smtClean="0"/>
              <a:t>Control untrusted software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01988" y="2779613"/>
            <a:ext cx="596862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A" sz="2400" dirty="0" smtClean="0">
                <a:latin typeface="+mn-lt"/>
              </a:rPr>
              <a:t>Attacks on control algorithms &amp; implementation</a:t>
            </a:r>
            <a:endParaRPr lang="en-CA" sz="24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7327">
            <a:off x="1858444" y="2214690"/>
            <a:ext cx="836806" cy="637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4816802"/>
            <a:ext cx="465800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A" sz="2400" dirty="0" smtClean="0">
                <a:latin typeface="+mn-lt"/>
              </a:rPr>
              <a:t>Attacks on underlying OS &amp; hardware</a:t>
            </a:r>
            <a:endParaRPr lang="en-CA" sz="24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7327">
            <a:off x="1480184" y="4251879"/>
            <a:ext cx="836806" cy="63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Manipulate sensors &amp; network inputs</a:t>
            </a:r>
          </a:p>
          <a:p>
            <a:pPr lvl="1"/>
            <a:r>
              <a:rPr lang="en-CA" dirty="0" smtClean="0"/>
              <a:t>Provide bad maps, spoof sensors, tamper w/ </a:t>
            </a:r>
            <a:r>
              <a:rPr lang="en-CA" dirty="0" err="1" smtClean="0"/>
              <a:t>env</a:t>
            </a:r>
            <a:r>
              <a:rPr lang="en-CA" dirty="0" smtClean="0"/>
              <a:t>.</a:t>
            </a:r>
          </a:p>
          <a:p>
            <a:pPr lvl="1"/>
            <a:endParaRPr lang="en-CA" dirty="0" smtClean="0"/>
          </a:p>
          <a:p>
            <a:pPr lvl="2"/>
            <a:endParaRPr lang="en-CA" dirty="0" smtClean="0"/>
          </a:p>
          <a:p>
            <a:pPr>
              <a:buClr>
                <a:schemeClr val="bg2"/>
              </a:buClr>
            </a:pPr>
            <a:r>
              <a:rPr lang="en-CA" dirty="0" smtClean="0">
                <a:solidFill>
                  <a:schemeClr val="bg2"/>
                </a:solidFill>
              </a:rPr>
              <a:t>Control untrusted software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206" y="2310087"/>
            <a:ext cx="5823524" cy="2531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Networked </a:t>
            </a:r>
            <a:r>
              <a:rPr lang="en-CA" dirty="0" err="1" smtClean="0"/>
              <a:t>CPSes</a:t>
            </a:r>
            <a:r>
              <a:rPr lang="en-CA" dirty="0" smtClean="0"/>
              <a:t> are everywhere!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02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Manipulate sensors &amp; network inputs</a:t>
            </a:r>
          </a:p>
          <a:p>
            <a:pPr lvl="1">
              <a:buClr>
                <a:schemeClr val="bg2"/>
              </a:buClr>
            </a:pPr>
            <a:r>
              <a:rPr lang="en-CA" dirty="0" smtClean="0">
                <a:solidFill>
                  <a:schemeClr val="bg2"/>
                </a:solidFill>
              </a:rPr>
              <a:t>Provide bad maps, spoof sensors, tamper w/ </a:t>
            </a:r>
            <a:r>
              <a:rPr lang="en-CA" dirty="0" err="1" smtClean="0">
                <a:solidFill>
                  <a:schemeClr val="bg2"/>
                </a:solidFill>
              </a:rPr>
              <a:t>env</a:t>
            </a:r>
            <a:r>
              <a:rPr lang="en-CA" dirty="0" smtClean="0">
                <a:solidFill>
                  <a:schemeClr val="bg2"/>
                </a:solidFill>
              </a:rPr>
              <a:t>.</a:t>
            </a:r>
          </a:p>
          <a:p>
            <a:pPr lvl="1"/>
            <a:r>
              <a:rPr lang="en-CA" dirty="0" smtClean="0"/>
              <a:t>Exploit vulnerabilities in software implementation</a:t>
            </a:r>
          </a:p>
          <a:p>
            <a:pPr lvl="2"/>
            <a:r>
              <a:rPr lang="en-CA" dirty="0" smtClean="0"/>
              <a:t>memory safety bugs, inappropriate use of unverified inputs</a:t>
            </a:r>
          </a:p>
          <a:p>
            <a:pPr>
              <a:buClr>
                <a:schemeClr val="bg2"/>
              </a:buClr>
            </a:pPr>
            <a:r>
              <a:rPr lang="en-CA" dirty="0" smtClean="0">
                <a:solidFill>
                  <a:schemeClr val="bg2"/>
                </a:solidFill>
              </a:rPr>
              <a:t>Control untrusted software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5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2"/>
              </a:buClr>
            </a:pPr>
            <a:r>
              <a:rPr lang="en-CA" dirty="0" smtClean="0">
                <a:solidFill>
                  <a:schemeClr val="bg2"/>
                </a:solidFill>
              </a:rPr>
              <a:t>Manipulate sensors &amp; network inputs</a:t>
            </a:r>
          </a:p>
          <a:p>
            <a:pPr lvl="1">
              <a:buClr>
                <a:schemeClr val="bg2"/>
              </a:buClr>
            </a:pPr>
            <a:r>
              <a:rPr lang="en-CA" dirty="0" smtClean="0">
                <a:solidFill>
                  <a:schemeClr val="bg2"/>
                </a:solidFill>
              </a:rPr>
              <a:t>Provide bad maps, spoof sensors, tamper w/ </a:t>
            </a:r>
            <a:r>
              <a:rPr lang="en-CA" dirty="0" err="1" smtClean="0">
                <a:solidFill>
                  <a:schemeClr val="bg2"/>
                </a:solidFill>
              </a:rPr>
              <a:t>env</a:t>
            </a:r>
            <a:r>
              <a:rPr lang="en-CA" dirty="0" smtClean="0">
                <a:solidFill>
                  <a:schemeClr val="bg2"/>
                </a:solidFill>
              </a:rPr>
              <a:t>.</a:t>
            </a:r>
          </a:p>
          <a:p>
            <a:pPr lvl="1">
              <a:buClr>
                <a:schemeClr val="bg2"/>
              </a:buClr>
            </a:pPr>
            <a:r>
              <a:rPr lang="en-CA" dirty="0" smtClean="0">
                <a:solidFill>
                  <a:schemeClr val="bg2"/>
                </a:solidFill>
              </a:rPr>
              <a:t>Exploit vulnerabilities in software implementation</a:t>
            </a:r>
          </a:p>
          <a:p>
            <a:pPr lvl="2">
              <a:buClr>
                <a:schemeClr val="bg2"/>
              </a:buClr>
            </a:pPr>
            <a:r>
              <a:rPr lang="en-CA" dirty="0" smtClean="0">
                <a:solidFill>
                  <a:schemeClr val="bg2"/>
                </a:solidFill>
              </a:rPr>
              <a:t>memory safety bugs, inappropriate use of unverified inputs</a:t>
            </a:r>
          </a:p>
          <a:p>
            <a:r>
              <a:rPr lang="en-CA" dirty="0" smtClean="0"/>
              <a:t>Control untrusted software</a:t>
            </a:r>
          </a:p>
          <a:p>
            <a:pPr lvl="1"/>
            <a:r>
              <a:rPr lang="en-CA" dirty="0"/>
              <a:t>Exploit </a:t>
            </a:r>
            <a:r>
              <a:rPr lang="en-CA" dirty="0" smtClean="0"/>
              <a:t>OS bugs </a:t>
            </a:r>
            <a:r>
              <a:rPr lang="en-CA" dirty="0"/>
              <a:t>to break software </a:t>
            </a:r>
            <a:r>
              <a:rPr lang="en-CA" dirty="0" smtClean="0"/>
              <a:t>isolation</a:t>
            </a:r>
          </a:p>
          <a:p>
            <a:pPr lvl="1"/>
            <a:r>
              <a:rPr lang="en-CA" dirty="0" smtClean="0"/>
              <a:t>Exploit hardware:</a:t>
            </a:r>
          </a:p>
          <a:p>
            <a:pPr lvl="2"/>
            <a:r>
              <a:rPr lang="en-CA" dirty="0" smtClean="0"/>
              <a:t>Bugs that break software isolation</a:t>
            </a:r>
            <a:endParaRPr lang="en-CA" dirty="0"/>
          </a:p>
          <a:p>
            <a:pPr lvl="2"/>
            <a:r>
              <a:rPr lang="en-CA" dirty="0" smtClean="0"/>
              <a:t>Hardware-level </a:t>
            </a:r>
            <a:r>
              <a:rPr lang="en-CA" i="1" dirty="0" smtClean="0"/>
              <a:t>timing interference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slows down safety-critical software</a:t>
            </a:r>
            <a:endParaRPr lang="en-CA" i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5807005"/>
            <a:ext cx="195822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+mn-lt"/>
              </a:rPr>
              <a:t>Order of magnitude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difference! </a:t>
            </a:r>
            <a:r>
              <a:rPr lang="en-CA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[MM’07]</a:t>
            </a:r>
            <a:endParaRPr lang="en-CA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4608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architecture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endParaRPr lang="en-CA" dirty="0" smtClean="0"/>
          </a:p>
          <a:p>
            <a:r>
              <a:rPr lang="en-CA" dirty="0" smtClean="0"/>
              <a:t>Security integrated into full system stack</a:t>
            </a:r>
          </a:p>
          <a:p>
            <a:pPr lvl="1"/>
            <a:r>
              <a:rPr lang="en-CA" dirty="0" smtClean="0"/>
              <a:t>Policies at language level, pushed into hardware</a:t>
            </a:r>
          </a:p>
        </p:txBody>
      </p:sp>
    </p:spTree>
    <p:extLst>
      <p:ext uri="{BB962C8B-B14F-4D97-AF65-F5344CB8AC3E}">
        <p14:creationId xmlns:p14="http://schemas.microsoft.com/office/powerpoint/2010/main" val="14621218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architecture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endParaRPr lang="en-CA" dirty="0" smtClean="0"/>
          </a:p>
          <a:p>
            <a:r>
              <a:rPr lang="en-CA" dirty="0" smtClean="0"/>
              <a:t>Security integrated into full system stack</a:t>
            </a:r>
          </a:p>
          <a:p>
            <a:pPr lvl="1"/>
            <a:r>
              <a:rPr lang="en-CA" dirty="0" smtClean="0"/>
              <a:t>Policies at language level, pushed into hardware</a:t>
            </a:r>
          </a:p>
          <a:p>
            <a:endParaRPr lang="en-CA" dirty="0" smtClean="0"/>
          </a:p>
          <a:p>
            <a:r>
              <a:rPr lang="en-CA" dirty="0" smtClean="0"/>
              <a:t>Security-typed languages to design hardware &amp; software</a:t>
            </a:r>
          </a:p>
        </p:txBody>
      </p:sp>
    </p:spTree>
    <p:extLst>
      <p:ext uri="{BB962C8B-B14F-4D97-AF65-F5344CB8AC3E}">
        <p14:creationId xmlns:p14="http://schemas.microsoft.com/office/powerpoint/2010/main" val="8024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architecture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281733" y="3395191"/>
            <a:ext cx="546456" cy="83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81579" y="5018231"/>
            <a:ext cx="4063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CA" dirty="0" smtClean="0">
                <a:latin typeface="+mn-lt"/>
              </a:rPr>
              <a:t>Design system w/ redundant inputs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CA" dirty="0" smtClean="0">
                <a:latin typeface="+mn-lt"/>
              </a:rPr>
              <a:t>Verify each input against the others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CA" dirty="0" smtClean="0">
                <a:latin typeface="+mn-lt"/>
              </a:rPr>
              <a:t>Highly consistent inputs </a:t>
            </a:r>
            <a:r>
              <a:rPr lang="en-CA" dirty="0" smtClean="0">
                <a:latin typeface="+mn-lt"/>
                <a:sym typeface="Wingdings" panose="05000000000000000000" pitchFamily="2" charset="2"/>
              </a:rPr>
              <a:t> highly trusted</a:t>
            </a:r>
            <a:endParaRPr lang="en-CA" dirty="0">
              <a:latin typeface="+mn-lt"/>
            </a:endParaRPr>
          </a:p>
        </p:txBody>
      </p:sp>
      <p:cxnSp>
        <p:nvCxnSpPr>
          <p:cNvPr id="33" name="Straight Arrow Connector 32"/>
          <p:cNvCxnSpPr>
            <a:stCxn id="34" idx="3"/>
          </p:cNvCxnSpPr>
          <p:nvPr/>
        </p:nvCxnSpPr>
        <p:spPr>
          <a:xfrm>
            <a:off x="4452529" y="4622231"/>
            <a:ext cx="16370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03848" y="4226231"/>
            <a:ext cx="1248681" cy="792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Verification</a:t>
            </a:r>
            <a:endParaRPr lang="en-CA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47090" y="4299066"/>
            <a:ext cx="164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labelled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sensors &amp; inputs</a:t>
            </a: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14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CA" dirty="0" smtClean="0"/>
              <a:t>Manipulate sensors &amp; network inputs</a:t>
            </a:r>
          </a:p>
          <a:p>
            <a:pPr lvl="1">
              <a:buClr>
                <a:schemeClr val="tx1"/>
              </a:buClr>
            </a:pPr>
            <a:r>
              <a:rPr lang="en-CA" dirty="0" smtClean="0"/>
              <a:t>Provide bad maps, spoof sensors, tamper w/ </a:t>
            </a:r>
            <a:r>
              <a:rPr lang="en-CA" dirty="0" err="1" smtClean="0"/>
              <a:t>env</a:t>
            </a:r>
            <a:r>
              <a:rPr lang="en-CA" dirty="0" smtClean="0"/>
              <a:t>.</a:t>
            </a:r>
          </a:p>
          <a:p>
            <a:pPr lvl="1">
              <a:buClr>
                <a:schemeClr val="tx1"/>
              </a:buClr>
            </a:pPr>
            <a:r>
              <a:rPr lang="en-CA" dirty="0" smtClean="0"/>
              <a:t>Exploit vulnerabilities in software implementation</a:t>
            </a:r>
          </a:p>
          <a:p>
            <a:pPr lvl="2">
              <a:buClr>
                <a:schemeClr val="tx1"/>
              </a:buClr>
            </a:pPr>
            <a:r>
              <a:rPr lang="en-CA" dirty="0" smtClean="0"/>
              <a:t>memory safety bugs, inappropriate use of unverified inputs</a:t>
            </a:r>
          </a:p>
          <a:p>
            <a:r>
              <a:rPr lang="en-CA" dirty="0" smtClean="0"/>
              <a:t>Control untrusted software</a:t>
            </a:r>
          </a:p>
          <a:p>
            <a:pPr lvl="1"/>
            <a:r>
              <a:rPr lang="en-CA" dirty="0"/>
              <a:t>Exploit OS bugs to break software isolation</a:t>
            </a:r>
          </a:p>
          <a:p>
            <a:pPr lvl="1"/>
            <a:r>
              <a:rPr lang="en-CA" dirty="0"/>
              <a:t>Exploit hardware:</a:t>
            </a:r>
          </a:p>
          <a:p>
            <a:pPr lvl="2"/>
            <a:r>
              <a:rPr lang="en-CA" dirty="0"/>
              <a:t>Bugs that break software isolation</a:t>
            </a:r>
          </a:p>
          <a:p>
            <a:pPr lvl="2"/>
            <a:r>
              <a:rPr lang="en-CA" dirty="0"/>
              <a:t>Hardware-level </a:t>
            </a:r>
            <a:r>
              <a:rPr lang="en-CA" i="1" dirty="0"/>
              <a:t>timing interference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slows </a:t>
            </a:r>
            <a:r>
              <a:rPr lang="en-CA" dirty="0"/>
              <a:t>down safety-critical software</a:t>
            </a:r>
            <a:endParaRPr lang="en-CA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212338" y="2445602"/>
            <a:ext cx="67687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34547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CA" dirty="0" smtClean="0"/>
              <a:t>Manipulate sensors &amp; network inputs</a:t>
            </a:r>
          </a:p>
          <a:p>
            <a:pPr lvl="1">
              <a:buClr>
                <a:schemeClr val="tx1"/>
              </a:buClr>
            </a:pPr>
            <a:r>
              <a:rPr lang="en-CA" dirty="0" smtClean="0"/>
              <a:t>Provide bad maps, spoof sensors, tamper w/ </a:t>
            </a:r>
            <a:r>
              <a:rPr lang="en-CA" dirty="0" err="1" smtClean="0"/>
              <a:t>env</a:t>
            </a:r>
            <a:r>
              <a:rPr lang="en-CA" dirty="0" smtClean="0"/>
              <a:t>.</a:t>
            </a:r>
          </a:p>
          <a:p>
            <a:pPr lvl="1">
              <a:buClr>
                <a:schemeClr val="tx1"/>
              </a:buClr>
            </a:pPr>
            <a:r>
              <a:rPr lang="en-CA" dirty="0" smtClean="0"/>
              <a:t>Exploit vulnerabilities in software implementation</a:t>
            </a:r>
          </a:p>
          <a:p>
            <a:pPr lvl="2">
              <a:buClr>
                <a:schemeClr val="tx1"/>
              </a:buClr>
            </a:pPr>
            <a:r>
              <a:rPr lang="en-CA" dirty="0" smtClean="0"/>
              <a:t>memory safety bugs, inappropriate use of unverified inputs</a:t>
            </a:r>
          </a:p>
          <a:p>
            <a:r>
              <a:rPr lang="en-CA" dirty="0" smtClean="0"/>
              <a:t>Control untrusted software</a:t>
            </a:r>
          </a:p>
          <a:p>
            <a:pPr lvl="1"/>
            <a:r>
              <a:rPr lang="en-CA" dirty="0"/>
              <a:t>Exploit OS bugs to break software isolation</a:t>
            </a:r>
          </a:p>
          <a:p>
            <a:pPr lvl="1"/>
            <a:r>
              <a:rPr lang="en-CA" dirty="0"/>
              <a:t>Exploit hardware:</a:t>
            </a:r>
          </a:p>
          <a:p>
            <a:pPr lvl="2"/>
            <a:r>
              <a:rPr lang="en-CA" dirty="0"/>
              <a:t>Bugs that break software isolation</a:t>
            </a:r>
          </a:p>
          <a:p>
            <a:pPr lvl="2"/>
            <a:r>
              <a:rPr lang="en-CA" dirty="0"/>
              <a:t>Hardware-level </a:t>
            </a:r>
            <a:r>
              <a:rPr lang="en-CA" i="1" dirty="0"/>
              <a:t>timing interference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slows </a:t>
            </a:r>
            <a:r>
              <a:rPr lang="en-CA" dirty="0"/>
              <a:t>down safety-critical software</a:t>
            </a:r>
            <a:endParaRPr lang="en-CA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212338" y="2445602"/>
            <a:ext cx="67687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520" y="1417638"/>
            <a:ext cx="8712968" cy="1291282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251520" y="3645024"/>
            <a:ext cx="8712968" cy="2846264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2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4111453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622231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4299066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281733" y="3395191"/>
            <a:ext cx="546456" cy="83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21625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4111453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622231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4299066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281733" y="3395191"/>
            <a:ext cx="546456" cy="83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7357" y="3153960"/>
            <a:ext cx="2617576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CA" dirty="0" smtClean="0">
                <a:latin typeface="+mn-lt"/>
              </a:rPr>
              <a:t>Programmed in Jif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[POPL’99]</a:t>
            </a:r>
            <a:endParaRPr lang="en-CA" dirty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83968" y="3511143"/>
            <a:ext cx="1382554" cy="853961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46645" y="3511143"/>
            <a:ext cx="197563" cy="689588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0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206" y="2310087"/>
            <a:ext cx="5823524" cy="25319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7200" y="1916832"/>
            <a:ext cx="8075240" cy="32157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Networked </a:t>
            </a:r>
            <a:r>
              <a:rPr lang="en-CA" dirty="0" err="1" smtClean="0"/>
              <a:t>CPSes</a:t>
            </a:r>
            <a:r>
              <a:rPr lang="en-CA" dirty="0" smtClean="0"/>
              <a:t> are everywhere!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 flipH="1">
            <a:off x="3226756" y="3083468"/>
            <a:ext cx="985204" cy="985204"/>
            <a:chOff x="5755520" y="3063927"/>
            <a:chExt cx="985204" cy="9852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520" y="3063927"/>
              <a:ext cx="985204" cy="985204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6110689" y="3348108"/>
              <a:ext cx="362788" cy="324212"/>
            </a:xfrm>
            <a:custGeom>
              <a:avLst/>
              <a:gdLst>
                <a:gd name="connsiteX0" fmla="*/ 132203 w 362788"/>
                <a:gd name="connsiteY0" fmla="*/ 316837 h 324212"/>
                <a:gd name="connsiteX1" fmla="*/ 132203 w 362788"/>
                <a:gd name="connsiteY1" fmla="*/ 316837 h 324212"/>
                <a:gd name="connsiteX2" fmla="*/ 106497 w 362788"/>
                <a:gd name="connsiteY2" fmla="*/ 298475 h 324212"/>
                <a:gd name="connsiteX3" fmla="*/ 91807 w 362788"/>
                <a:gd name="connsiteY3" fmla="*/ 276441 h 324212"/>
                <a:gd name="connsiteX4" fmla="*/ 69774 w 362788"/>
                <a:gd name="connsiteY4" fmla="*/ 243391 h 324212"/>
                <a:gd name="connsiteX5" fmla="*/ 62429 w 362788"/>
                <a:gd name="connsiteY5" fmla="*/ 232374 h 324212"/>
                <a:gd name="connsiteX6" fmla="*/ 55084 w 362788"/>
                <a:gd name="connsiteY6" fmla="*/ 221357 h 324212"/>
                <a:gd name="connsiteX7" fmla="*/ 44068 w 362788"/>
                <a:gd name="connsiteY7" fmla="*/ 210340 h 324212"/>
                <a:gd name="connsiteX8" fmla="*/ 40395 w 362788"/>
                <a:gd name="connsiteY8" fmla="*/ 199323 h 324212"/>
                <a:gd name="connsiteX9" fmla="*/ 29378 w 362788"/>
                <a:gd name="connsiteY9" fmla="*/ 191979 h 324212"/>
                <a:gd name="connsiteX10" fmla="*/ 22034 w 362788"/>
                <a:gd name="connsiteY10" fmla="*/ 169945 h 324212"/>
                <a:gd name="connsiteX11" fmla="*/ 7345 w 362788"/>
                <a:gd name="connsiteY11" fmla="*/ 147911 h 324212"/>
                <a:gd name="connsiteX12" fmla="*/ 3672 w 362788"/>
                <a:gd name="connsiteY12" fmla="*/ 133222 h 324212"/>
                <a:gd name="connsiteX13" fmla="*/ 0 w 362788"/>
                <a:gd name="connsiteY13" fmla="*/ 122205 h 324212"/>
                <a:gd name="connsiteX14" fmla="*/ 11017 w 362788"/>
                <a:gd name="connsiteY14" fmla="*/ 78138 h 324212"/>
                <a:gd name="connsiteX15" fmla="*/ 18362 w 362788"/>
                <a:gd name="connsiteY15" fmla="*/ 48759 h 324212"/>
                <a:gd name="connsiteX16" fmla="*/ 33051 w 362788"/>
                <a:gd name="connsiteY16" fmla="*/ 26726 h 324212"/>
                <a:gd name="connsiteX17" fmla="*/ 66101 w 362788"/>
                <a:gd name="connsiteY17" fmla="*/ 15709 h 324212"/>
                <a:gd name="connsiteX18" fmla="*/ 77118 w 362788"/>
                <a:gd name="connsiteY18" fmla="*/ 12037 h 324212"/>
                <a:gd name="connsiteX19" fmla="*/ 88135 w 362788"/>
                <a:gd name="connsiteY19" fmla="*/ 4692 h 324212"/>
                <a:gd name="connsiteX20" fmla="*/ 176270 w 362788"/>
                <a:gd name="connsiteY20" fmla="*/ 4692 h 324212"/>
                <a:gd name="connsiteX21" fmla="*/ 205648 w 362788"/>
                <a:gd name="connsiteY21" fmla="*/ 8364 h 324212"/>
                <a:gd name="connsiteX22" fmla="*/ 235027 w 362788"/>
                <a:gd name="connsiteY22" fmla="*/ 15709 h 324212"/>
                <a:gd name="connsiteX23" fmla="*/ 246044 w 362788"/>
                <a:gd name="connsiteY23" fmla="*/ 23053 h 324212"/>
                <a:gd name="connsiteX24" fmla="*/ 264405 w 362788"/>
                <a:gd name="connsiteY24" fmla="*/ 56104 h 324212"/>
                <a:gd name="connsiteX25" fmla="*/ 312145 w 362788"/>
                <a:gd name="connsiteY25" fmla="*/ 85482 h 324212"/>
                <a:gd name="connsiteX26" fmla="*/ 326834 w 362788"/>
                <a:gd name="connsiteY26" fmla="*/ 107516 h 324212"/>
                <a:gd name="connsiteX27" fmla="*/ 345195 w 362788"/>
                <a:gd name="connsiteY27" fmla="*/ 147911 h 324212"/>
                <a:gd name="connsiteX28" fmla="*/ 356212 w 362788"/>
                <a:gd name="connsiteY28" fmla="*/ 158928 h 324212"/>
                <a:gd name="connsiteX29" fmla="*/ 356212 w 362788"/>
                <a:gd name="connsiteY29" fmla="*/ 243391 h 324212"/>
                <a:gd name="connsiteX30" fmla="*/ 345195 w 362788"/>
                <a:gd name="connsiteY30" fmla="*/ 265425 h 324212"/>
                <a:gd name="connsiteX31" fmla="*/ 323162 w 362788"/>
                <a:gd name="connsiteY31" fmla="*/ 272769 h 324212"/>
                <a:gd name="connsiteX32" fmla="*/ 301128 w 362788"/>
                <a:gd name="connsiteY32" fmla="*/ 280114 h 324212"/>
                <a:gd name="connsiteX33" fmla="*/ 290111 w 362788"/>
                <a:gd name="connsiteY33" fmla="*/ 287458 h 324212"/>
                <a:gd name="connsiteX34" fmla="*/ 260733 w 362788"/>
                <a:gd name="connsiteY34" fmla="*/ 291131 h 324212"/>
                <a:gd name="connsiteX35" fmla="*/ 249716 w 362788"/>
                <a:gd name="connsiteY35" fmla="*/ 294803 h 324212"/>
                <a:gd name="connsiteX36" fmla="*/ 227682 w 362788"/>
                <a:gd name="connsiteY36" fmla="*/ 309492 h 324212"/>
                <a:gd name="connsiteX37" fmla="*/ 205648 w 362788"/>
                <a:gd name="connsiteY37" fmla="*/ 316837 h 324212"/>
                <a:gd name="connsiteX38" fmla="*/ 176270 w 362788"/>
                <a:gd name="connsiteY38" fmla="*/ 324181 h 324212"/>
                <a:gd name="connsiteX39" fmla="*/ 132203 w 362788"/>
                <a:gd name="connsiteY39" fmla="*/ 316837 h 3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62788" h="324212">
                  <a:moveTo>
                    <a:pt x="132203" y="316837"/>
                  </a:moveTo>
                  <a:lnTo>
                    <a:pt x="132203" y="316837"/>
                  </a:lnTo>
                  <a:cubicBezTo>
                    <a:pt x="123634" y="310716"/>
                    <a:pt x="113943" y="305921"/>
                    <a:pt x="106497" y="298475"/>
                  </a:cubicBezTo>
                  <a:cubicBezTo>
                    <a:pt x="100255" y="292233"/>
                    <a:pt x="96704" y="283786"/>
                    <a:pt x="91807" y="276441"/>
                  </a:cubicBezTo>
                  <a:lnTo>
                    <a:pt x="69774" y="243391"/>
                  </a:lnTo>
                  <a:lnTo>
                    <a:pt x="62429" y="232374"/>
                  </a:lnTo>
                  <a:cubicBezTo>
                    <a:pt x="59981" y="228702"/>
                    <a:pt x="58205" y="224478"/>
                    <a:pt x="55084" y="221357"/>
                  </a:cubicBezTo>
                  <a:lnTo>
                    <a:pt x="44068" y="210340"/>
                  </a:lnTo>
                  <a:cubicBezTo>
                    <a:pt x="42844" y="206668"/>
                    <a:pt x="42813" y="202346"/>
                    <a:pt x="40395" y="199323"/>
                  </a:cubicBezTo>
                  <a:cubicBezTo>
                    <a:pt x="37638" y="195877"/>
                    <a:pt x="31717" y="195722"/>
                    <a:pt x="29378" y="191979"/>
                  </a:cubicBezTo>
                  <a:cubicBezTo>
                    <a:pt x="25275" y="185414"/>
                    <a:pt x="26328" y="176387"/>
                    <a:pt x="22034" y="169945"/>
                  </a:cubicBezTo>
                  <a:lnTo>
                    <a:pt x="7345" y="147911"/>
                  </a:lnTo>
                  <a:cubicBezTo>
                    <a:pt x="6121" y="143015"/>
                    <a:pt x="5059" y="138075"/>
                    <a:pt x="3672" y="133222"/>
                  </a:cubicBezTo>
                  <a:cubicBezTo>
                    <a:pt x="2609" y="129500"/>
                    <a:pt x="0" y="126076"/>
                    <a:pt x="0" y="122205"/>
                  </a:cubicBezTo>
                  <a:cubicBezTo>
                    <a:pt x="0" y="98599"/>
                    <a:pt x="6459" y="100931"/>
                    <a:pt x="11017" y="78138"/>
                  </a:cubicBezTo>
                  <a:cubicBezTo>
                    <a:pt x="12035" y="73045"/>
                    <a:pt x="14831" y="55114"/>
                    <a:pt x="18362" y="48759"/>
                  </a:cubicBezTo>
                  <a:cubicBezTo>
                    <a:pt x="22649" y="41043"/>
                    <a:pt x="24677" y="29518"/>
                    <a:pt x="33051" y="26726"/>
                  </a:cubicBezTo>
                  <a:lnTo>
                    <a:pt x="66101" y="15709"/>
                  </a:lnTo>
                  <a:lnTo>
                    <a:pt x="77118" y="12037"/>
                  </a:lnTo>
                  <a:cubicBezTo>
                    <a:pt x="80790" y="9589"/>
                    <a:pt x="84078" y="6431"/>
                    <a:pt x="88135" y="4692"/>
                  </a:cubicBezTo>
                  <a:cubicBezTo>
                    <a:pt x="112249" y="-5643"/>
                    <a:pt x="167509" y="4254"/>
                    <a:pt x="176270" y="4692"/>
                  </a:cubicBezTo>
                  <a:cubicBezTo>
                    <a:pt x="186063" y="5916"/>
                    <a:pt x="195948" y="6545"/>
                    <a:pt x="205648" y="8364"/>
                  </a:cubicBezTo>
                  <a:cubicBezTo>
                    <a:pt x="215570" y="10224"/>
                    <a:pt x="235027" y="15709"/>
                    <a:pt x="235027" y="15709"/>
                  </a:cubicBezTo>
                  <a:cubicBezTo>
                    <a:pt x="238699" y="18157"/>
                    <a:pt x="243287" y="19607"/>
                    <a:pt x="246044" y="23053"/>
                  </a:cubicBezTo>
                  <a:cubicBezTo>
                    <a:pt x="261352" y="42188"/>
                    <a:pt x="227400" y="31434"/>
                    <a:pt x="264405" y="56104"/>
                  </a:cubicBezTo>
                  <a:cubicBezTo>
                    <a:pt x="294651" y="76267"/>
                    <a:pt x="278775" y="66414"/>
                    <a:pt x="312145" y="85482"/>
                  </a:cubicBezTo>
                  <a:cubicBezTo>
                    <a:pt x="317041" y="92827"/>
                    <a:pt x="324043" y="99142"/>
                    <a:pt x="326834" y="107516"/>
                  </a:cubicBezTo>
                  <a:cubicBezTo>
                    <a:pt x="333182" y="126561"/>
                    <a:pt x="333194" y="131910"/>
                    <a:pt x="345195" y="147911"/>
                  </a:cubicBezTo>
                  <a:cubicBezTo>
                    <a:pt x="348311" y="152066"/>
                    <a:pt x="352540" y="155256"/>
                    <a:pt x="356212" y="158928"/>
                  </a:cubicBezTo>
                  <a:cubicBezTo>
                    <a:pt x="367277" y="192126"/>
                    <a:pt x="362343" y="172877"/>
                    <a:pt x="356212" y="243391"/>
                  </a:cubicBezTo>
                  <a:cubicBezTo>
                    <a:pt x="355775" y="248417"/>
                    <a:pt x="349407" y="262792"/>
                    <a:pt x="345195" y="265425"/>
                  </a:cubicBezTo>
                  <a:cubicBezTo>
                    <a:pt x="338630" y="269528"/>
                    <a:pt x="330506" y="270321"/>
                    <a:pt x="323162" y="272769"/>
                  </a:cubicBezTo>
                  <a:cubicBezTo>
                    <a:pt x="323157" y="272771"/>
                    <a:pt x="301132" y="280111"/>
                    <a:pt x="301128" y="280114"/>
                  </a:cubicBezTo>
                  <a:cubicBezTo>
                    <a:pt x="297456" y="282562"/>
                    <a:pt x="294369" y="286297"/>
                    <a:pt x="290111" y="287458"/>
                  </a:cubicBezTo>
                  <a:cubicBezTo>
                    <a:pt x="280590" y="290055"/>
                    <a:pt x="270526" y="289907"/>
                    <a:pt x="260733" y="291131"/>
                  </a:cubicBezTo>
                  <a:cubicBezTo>
                    <a:pt x="257061" y="292355"/>
                    <a:pt x="253100" y="292923"/>
                    <a:pt x="249716" y="294803"/>
                  </a:cubicBezTo>
                  <a:cubicBezTo>
                    <a:pt x="242000" y="299090"/>
                    <a:pt x="236056" y="306701"/>
                    <a:pt x="227682" y="309492"/>
                  </a:cubicBezTo>
                  <a:lnTo>
                    <a:pt x="205648" y="316837"/>
                  </a:lnTo>
                  <a:cubicBezTo>
                    <a:pt x="194208" y="320650"/>
                    <a:pt x="189561" y="322704"/>
                    <a:pt x="176270" y="324181"/>
                  </a:cubicBezTo>
                  <a:cubicBezTo>
                    <a:pt x="171404" y="324722"/>
                    <a:pt x="139547" y="318061"/>
                    <a:pt x="132203" y="316837"/>
                  </a:cubicBezTo>
                  <a:close/>
                </a:path>
              </a:pathLst>
            </a:custGeom>
            <a:solidFill>
              <a:srgbClr val="2B2C27"/>
            </a:solidFill>
            <a:ln>
              <a:solidFill>
                <a:srgbClr val="2B2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7" name="Cloud 26"/>
          <p:cNvSpPr/>
          <p:nvPr/>
        </p:nvSpPr>
        <p:spPr>
          <a:xfrm>
            <a:off x="1259632" y="5132559"/>
            <a:ext cx="1440160" cy="78444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Internet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422179" y="3914057"/>
            <a:ext cx="1071824" cy="113872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725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4111453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622231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4299066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281733" y="3395191"/>
            <a:ext cx="546456" cy="83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7357" y="3153960"/>
            <a:ext cx="2657651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CA" dirty="0" smtClean="0">
                <a:latin typeface="+mn-lt"/>
              </a:rPr>
              <a:t>Programmed in Jif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[POPL’99]</a:t>
            </a:r>
            <a:endParaRPr lang="en-CA" dirty="0" smtClean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83968" y="3511143"/>
            <a:ext cx="1382554" cy="853961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46645" y="3511143"/>
            <a:ext cx="197563" cy="689588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3703844" cy="658800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/>
          <a:lstStyle/>
          <a:p>
            <a:pPr marL="0" indent="0">
              <a:buClr>
                <a:schemeClr val="bg1"/>
              </a:buClr>
              <a:buNone/>
            </a:pPr>
            <a:r>
              <a:rPr lang="en-CA" sz="2800" dirty="0">
                <a:solidFill>
                  <a:schemeClr val="bg1"/>
                </a:solidFill>
              </a:rPr>
              <a:t>Quick primer on Jif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>
                <a:solidFill>
                  <a:schemeClr val="bg1"/>
                </a:solidFill>
              </a:rPr>
              <a:t>Java-based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>
                <a:solidFill>
                  <a:srgbClr val="FFC000"/>
                </a:solidFill>
              </a:rPr>
              <a:t>Memory safety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4111453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622231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4299066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281733" y="3395191"/>
            <a:ext cx="546456" cy="83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7357" y="3153960"/>
            <a:ext cx="2657651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CA" dirty="0" smtClean="0">
                <a:latin typeface="+mn-lt"/>
              </a:rPr>
              <a:t>Programmed in Jif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[POPL’99]</a:t>
            </a:r>
            <a:endParaRPr lang="en-CA" dirty="0" smtClean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83968" y="3511143"/>
            <a:ext cx="1382554" cy="853961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46645" y="3511143"/>
            <a:ext cx="197563" cy="689588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3703844" cy="658800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/>
          <a:lstStyle/>
          <a:p>
            <a:pPr marL="0" indent="0">
              <a:buClr>
                <a:schemeClr val="bg1"/>
              </a:buClr>
              <a:buNone/>
            </a:pPr>
            <a:r>
              <a:rPr lang="en-CA" sz="2800" dirty="0" smtClean="0">
                <a:solidFill>
                  <a:schemeClr val="bg1"/>
                </a:solidFill>
              </a:rPr>
              <a:t>Quick primer on Jif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 smtClean="0">
                <a:solidFill>
                  <a:schemeClr val="bg1"/>
                </a:solidFill>
              </a:rPr>
              <a:t>Java-based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rgbClr val="FFC000"/>
                </a:solidFill>
              </a:rPr>
              <a:t>Memory safety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 smtClean="0">
                <a:solidFill>
                  <a:schemeClr val="bg1"/>
                </a:solidFill>
              </a:rPr>
              <a:t>Enforces</a:t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dirty="0" smtClean="0">
                <a:solidFill>
                  <a:srgbClr val="FFC000"/>
                </a:solidFill>
              </a:rPr>
              <a:t>information-flow security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chemeClr val="bg1"/>
                </a:solidFill>
              </a:rPr>
              <a:t>Labels part of types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4111453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622231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4299066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281733" y="3395191"/>
            <a:ext cx="546456" cy="83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7357" y="3153960"/>
            <a:ext cx="2657651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CA" dirty="0" smtClean="0">
                <a:latin typeface="+mn-lt"/>
              </a:rPr>
              <a:t>Programmed in Jif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[POPL’99]</a:t>
            </a:r>
            <a:endParaRPr lang="en-CA" dirty="0" smtClean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83968" y="3511143"/>
            <a:ext cx="1382554" cy="853961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46645" y="3511143"/>
            <a:ext cx="197563" cy="689588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3703844" cy="658800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/>
          <a:lstStyle/>
          <a:p>
            <a:pPr marL="0" indent="0">
              <a:buClr>
                <a:schemeClr val="bg1"/>
              </a:buClr>
              <a:buNone/>
            </a:pPr>
            <a:r>
              <a:rPr lang="en-CA" sz="2800" dirty="0" smtClean="0">
                <a:solidFill>
                  <a:schemeClr val="bg1"/>
                </a:solidFill>
              </a:rPr>
              <a:t>Quick primer on Jif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 smtClean="0">
                <a:solidFill>
                  <a:schemeClr val="bg1"/>
                </a:solidFill>
              </a:rPr>
              <a:t>Java-based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rgbClr val="FFC000"/>
                </a:solidFill>
              </a:rPr>
              <a:t>Memory safety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 smtClean="0">
                <a:solidFill>
                  <a:schemeClr val="bg1"/>
                </a:solidFill>
              </a:rPr>
              <a:t>Enforces</a:t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dirty="0" smtClean="0">
                <a:solidFill>
                  <a:srgbClr val="FFC000"/>
                </a:solidFill>
              </a:rPr>
              <a:t>information-flow security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chemeClr val="bg1"/>
                </a:solidFill>
              </a:rPr>
              <a:t>Labels part of types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32706" y="3580914"/>
            <a:ext cx="1772250" cy="1420200"/>
            <a:chOff x="1032706" y="3580914"/>
            <a:chExt cx="1772250" cy="14202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656000" y="3923764"/>
              <a:ext cx="525600" cy="0"/>
            </a:xfrm>
            <a:prstGeom prst="straightConnector1">
              <a:avLst/>
            </a:prstGeom>
            <a:ln w="4127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Flowchart: Card 2"/>
            <p:cNvSpPr/>
            <p:nvPr/>
          </p:nvSpPr>
          <p:spPr>
            <a:xfrm>
              <a:off x="1032706" y="3580914"/>
              <a:ext cx="550670" cy="685699"/>
            </a:xfrm>
            <a:prstGeom prst="flowChartPunchedCard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00100000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00100110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11100111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11101010</a:t>
              </a:r>
            </a:p>
          </p:txBody>
        </p:sp>
        <p:sp>
          <p:nvSpPr>
            <p:cNvPr id="32" name="Flowchart: Card 31"/>
            <p:cNvSpPr/>
            <p:nvPr/>
          </p:nvSpPr>
          <p:spPr>
            <a:xfrm>
              <a:off x="2254286" y="3580914"/>
              <a:ext cx="550670" cy="685699"/>
            </a:xfrm>
            <a:prstGeom prst="flowChartPunchedCard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00100000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00100110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11100111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11101010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086566" y="4264010"/>
              <a:ext cx="442950" cy="737104"/>
              <a:chOff x="1086566" y="4264010"/>
              <a:chExt cx="442950" cy="737104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086566" y="4264010"/>
                <a:ext cx="442950" cy="737104"/>
                <a:chOff x="1086566" y="4705350"/>
                <a:chExt cx="442950" cy="737104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1309902" y="4707953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" name="Group 11"/>
                <p:cNvGrpSpPr/>
                <p:nvPr/>
              </p:nvGrpSpPr>
              <p:grpSpPr>
                <a:xfrm>
                  <a:off x="1086566" y="4800812"/>
                  <a:ext cx="442950" cy="641642"/>
                  <a:chOff x="1086566" y="4953458"/>
                  <a:chExt cx="442950" cy="641642"/>
                </a:xfrm>
              </p:grpSpPr>
              <p:sp>
                <p:nvSpPr>
                  <p:cNvPr id="10" name="Snip Same Side Corner Rectangle 9"/>
                  <p:cNvSpPr/>
                  <p:nvPr/>
                </p:nvSpPr>
                <p:spPr>
                  <a:xfrm>
                    <a:off x="1086566" y="4953458"/>
                    <a:ext cx="442950" cy="641642"/>
                  </a:xfrm>
                  <a:prstGeom prst="snip2SameRect">
                    <a:avLst>
                      <a:gd name="adj1" fmla="val 28274"/>
                      <a:gd name="adj2" fmla="val 0"/>
                    </a:avLst>
                  </a:prstGeom>
                  <a:gradFill flip="none" rotWithShape="1">
                    <a:gsLst>
                      <a:gs pos="0">
                        <a:srgbClr val="FF0000"/>
                      </a:gs>
                      <a:gs pos="35000">
                        <a:srgbClr val="FF0000"/>
                      </a:gs>
                      <a:gs pos="100000">
                        <a:srgbClr val="82000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>
                  <a:xfrm>
                    <a:off x="1272037" y="5027815"/>
                    <a:ext cx="72008" cy="720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18" name="Straight Connector 17"/>
                <p:cNvCxnSpPr/>
                <p:nvPr/>
              </p:nvCxnSpPr>
              <p:spPr>
                <a:xfrm flipH="1" flipV="1">
                  <a:off x="1262063" y="4705350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TextBox 4"/>
              <p:cNvSpPr txBox="1"/>
              <p:nvPr/>
            </p:nvSpPr>
            <p:spPr>
              <a:xfrm>
                <a:off x="1129146" y="4487957"/>
                <a:ext cx="357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 smtClean="0">
                    <a:solidFill>
                      <a:schemeClr val="bg1"/>
                    </a:solidFill>
                    <a:latin typeface="+mn-lt"/>
                  </a:rPr>
                  <a:t>T</a:t>
                </a:r>
                <a:endParaRPr lang="en-CA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08146" y="4258683"/>
              <a:ext cx="442950" cy="738771"/>
              <a:chOff x="2308146" y="4258683"/>
              <a:chExt cx="442950" cy="73877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308146" y="4258683"/>
                <a:ext cx="442950" cy="738771"/>
                <a:chOff x="2308146" y="4700023"/>
                <a:chExt cx="442950" cy="738771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2531482" y="4702626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 37"/>
                <p:cNvGrpSpPr/>
                <p:nvPr/>
              </p:nvGrpSpPr>
              <p:grpSpPr>
                <a:xfrm>
                  <a:off x="2308146" y="4797152"/>
                  <a:ext cx="442950" cy="641642"/>
                  <a:chOff x="1086566" y="4953458"/>
                  <a:chExt cx="442950" cy="641642"/>
                </a:xfrm>
              </p:grpSpPr>
              <p:sp>
                <p:nvSpPr>
                  <p:cNvPr id="39" name="Snip Same Side Corner Rectangle 38"/>
                  <p:cNvSpPr/>
                  <p:nvPr/>
                </p:nvSpPr>
                <p:spPr>
                  <a:xfrm>
                    <a:off x="1086566" y="4953458"/>
                    <a:ext cx="442950" cy="641642"/>
                  </a:xfrm>
                  <a:prstGeom prst="snip2SameRect">
                    <a:avLst>
                      <a:gd name="adj1" fmla="val 28274"/>
                      <a:gd name="adj2" fmla="val 0"/>
                    </a:avLst>
                  </a:prstGeom>
                  <a:gradFill flip="none" rotWithShape="1">
                    <a:gsLst>
                      <a:gs pos="0">
                        <a:srgbClr val="01FF74"/>
                      </a:gs>
                      <a:gs pos="35000">
                        <a:srgbClr val="01FF74"/>
                      </a:gs>
                      <a:gs pos="100000">
                        <a:srgbClr val="00823B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>
                  <a:xfrm>
                    <a:off x="1272037" y="5027815"/>
                    <a:ext cx="72008" cy="720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59" name="Straight Connector 58"/>
                <p:cNvCxnSpPr/>
                <p:nvPr/>
              </p:nvCxnSpPr>
              <p:spPr>
                <a:xfrm flipH="1" flipV="1">
                  <a:off x="2483643" y="4700023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/>
              <p:cNvSpPr txBox="1"/>
              <p:nvPr/>
            </p:nvSpPr>
            <p:spPr>
              <a:xfrm>
                <a:off x="2336299" y="4487957"/>
                <a:ext cx="3866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>
                    <a:solidFill>
                      <a:schemeClr val="bg1"/>
                    </a:solidFill>
                    <a:latin typeface="+mn-lt"/>
                  </a:rPr>
                  <a:t>U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60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4111453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622231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4299066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281733" y="3395191"/>
            <a:ext cx="546456" cy="83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7357" y="3153960"/>
            <a:ext cx="2657651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CA" dirty="0" smtClean="0">
                <a:latin typeface="+mn-lt"/>
              </a:rPr>
              <a:t>Programmed in Jif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[POPL’99]</a:t>
            </a:r>
            <a:endParaRPr lang="en-CA" dirty="0" smtClean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83968" y="3511143"/>
            <a:ext cx="1382554" cy="853961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46645" y="3511143"/>
            <a:ext cx="197563" cy="689588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3703844" cy="658800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/>
          <a:lstStyle/>
          <a:p>
            <a:pPr marL="0" indent="0">
              <a:buClr>
                <a:schemeClr val="bg1"/>
              </a:buClr>
              <a:buNone/>
            </a:pPr>
            <a:r>
              <a:rPr lang="en-CA" sz="2800" dirty="0" smtClean="0">
                <a:solidFill>
                  <a:schemeClr val="bg1"/>
                </a:solidFill>
              </a:rPr>
              <a:t>Quick primer on Jif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 smtClean="0">
                <a:solidFill>
                  <a:schemeClr val="bg1"/>
                </a:solidFill>
              </a:rPr>
              <a:t>Java-based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rgbClr val="FFC000"/>
                </a:solidFill>
              </a:rPr>
              <a:t>Memory safety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 smtClean="0">
                <a:solidFill>
                  <a:schemeClr val="bg1"/>
                </a:solidFill>
              </a:rPr>
              <a:t>Enforces</a:t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dirty="0" smtClean="0">
                <a:solidFill>
                  <a:srgbClr val="FFC000"/>
                </a:solidFill>
              </a:rPr>
              <a:t>information-flow security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chemeClr val="bg1"/>
                </a:solidFill>
              </a:rPr>
              <a:t>Labels part of types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32706" y="3580914"/>
            <a:ext cx="1772250" cy="1792302"/>
            <a:chOff x="1032706" y="3580914"/>
            <a:chExt cx="1772250" cy="1792302"/>
          </a:xfrm>
        </p:grpSpPr>
        <p:sp>
          <p:nvSpPr>
            <p:cNvPr id="9" name="TextBox 8"/>
            <p:cNvSpPr txBox="1"/>
            <p:nvPr/>
          </p:nvSpPr>
          <p:spPr>
            <a:xfrm>
              <a:off x="1397567" y="5003884"/>
              <a:ext cx="104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  <a:latin typeface="+mn-lt"/>
                </a:rPr>
                <a:t>“flows to”</a:t>
              </a:r>
              <a:endParaRPr lang="en-CA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94213" y="4414547"/>
              <a:ext cx="45236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sz="2800" dirty="0">
                  <a:solidFill>
                    <a:schemeClr val="bg1"/>
                  </a:solidFill>
                  <a:latin typeface="+mn-lt"/>
                </a:rPr>
                <a:t>⊑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1656000" y="3923764"/>
              <a:ext cx="525600" cy="0"/>
            </a:xfrm>
            <a:prstGeom prst="straightConnector1">
              <a:avLst/>
            </a:prstGeom>
            <a:ln w="4127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lowchart: Card 46"/>
            <p:cNvSpPr/>
            <p:nvPr/>
          </p:nvSpPr>
          <p:spPr>
            <a:xfrm>
              <a:off x="1032706" y="3580914"/>
              <a:ext cx="550670" cy="685699"/>
            </a:xfrm>
            <a:prstGeom prst="flowChartPunchedCard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00100000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00100110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11100111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11101010</a:t>
              </a:r>
            </a:p>
          </p:txBody>
        </p:sp>
        <p:sp>
          <p:nvSpPr>
            <p:cNvPr id="48" name="Flowchart: Card 47"/>
            <p:cNvSpPr/>
            <p:nvPr/>
          </p:nvSpPr>
          <p:spPr>
            <a:xfrm>
              <a:off x="2254286" y="3580914"/>
              <a:ext cx="550670" cy="685699"/>
            </a:xfrm>
            <a:prstGeom prst="flowChartPunchedCard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00100000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00100110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11100111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11101010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086566" y="4264010"/>
              <a:ext cx="442950" cy="737104"/>
              <a:chOff x="1086566" y="4264010"/>
              <a:chExt cx="442950" cy="737104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086566" y="4264010"/>
                <a:ext cx="442950" cy="737104"/>
                <a:chOff x="1086566" y="4705350"/>
                <a:chExt cx="442950" cy="737104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1309902" y="4707953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/>
                <p:cNvGrpSpPr/>
                <p:nvPr/>
              </p:nvGrpSpPr>
              <p:grpSpPr>
                <a:xfrm>
                  <a:off x="1086566" y="4800812"/>
                  <a:ext cx="442950" cy="641642"/>
                  <a:chOff x="1086566" y="4953458"/>
                  <a:chExt cx="442950" cy="641642"/>
                </a:xfrm>
              </p:grpSpPr>
              <p:sp>
                <p:nvSpPr>
                  <p:cNvPr id="71" name="Snip Same Side Corner Rectangle 70"/>
                  <p:cNvSpPr/>
                  <p:nvPr/>
                </p:nvSpPr>
                <p:spPr>
                  <a:xfrm>
                    <a:off x="1086566" y="4953458"/>
                    <a:ext cx="442950" cy="641642"/>
                  </a:xfrm>
                  <a:prstGeom prst="snip2SameRect">
                    <a:avLst>
                      <a:gd name="adj1" fmla="val 28274"/>
                      <a:gd name="adj2" fmla="val 0"/>
                    </a:avLst>
                  </a:prstGeom>
                  <a:gradFill flip="none" rotWithShape="1">
                    <a:gsLst>
                      <a:gs pos="0">
                        <a:srgbClr val="FF0000"/>
                      </a:gs>
                      <a:gs pos="35000">
                        <a:srgbClr val="FF0000"/>
                      </a:gs>
                      <a:gs pos="100000">
                        <a:srgbClr val="82000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1272037" y="5027815"/>
                    <a:ext cx="72008" cy="720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70" name="Straight Connector 69"/>
                <p:cNvCxnSpPr/>
                <p:nvPr/>
              </p:nvCxnSpPr>
              <p:spPr>
                <a:xfrm flipH="1" flipV="1">
                  <a:off x="1262063" y="4705350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1129146" y="4487957"/>
                <a:ext cx="357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 smtClean="0">
                    <a:solidFill>
                      <a:schemeClr val="bg1"/>
                    </a:solidFill>
                    <a:latin typeface="+mn-lt"/>
                  </a:rPr>
                  <a:t>T</a:t>
                </a:r>
                <a:endParaRPr lang="en-CA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308146" y="4258683"/>
              <a:ext cx="442950" cy="738771"/>
              <a:chOff x="2308146" y="4258683"/>
              <a:chExt cx="442950" cy="73877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2308146" y="4258683"/>
                <a:ext cx="442950" cy="738771"/>
                <a:chOff x="2308146" y="4700023"/>
                <a:chExt cx="442950" cy="738771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2531482" y="4702626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Group 61"/>
                <p:cNvGrpSpPr/>
                <p:nvPr/>
              </p:nvGrpSpPr>
              <p:grpSpPr>
                <a:xfrm>
                  <a:off x="2308146" y="4797152"/>
                  <a:ext cx="442950" cy="641642"/>
                  <a:chOff x="1086566" y="4953458"/>
                  <a:chExt cx="442950" cy="641642"/>
                </a:xfrm>
              </p:grpSpPr>
              <p:sp>
                <p:nvSpPr>
                  <p:cNvPr id="64" name="Snip Same Side Corner Rectangle 63"/>
                  <p:cNvSpPr/>
                  <p:nvPr/>
                </p:nvSpPr>
                <p:spPr>
                  <a:xfrm>
                    <a:off x="1086566" y="4953458"/>
                    <a:ext cx="442950" cy="641642"/>
                  </a:xfrm>
                  <a:prstGeom prst="snip2SameRect">
                    <a:avLst>
                      <a:gd name="adj1" fmla="val 28274"/>
                      <a:gd name="adj2" fmla="val 0"/>
                    </a:avLst>
                  </a:prstGeom>
                  <a:gradFill flip="none" rotWithShape="1">
                    <a:gsLst>
                      <a:gs pos="0">
                        <a:srgbClr val="01FF74"/>
                      </a:gs>
                      <a:gs pos="35000">
                        <a:srgbClr val="01FF74"/>
                      </a:gs>
                      <a:gs pos="100000">
                        <a:srgbClr val="00823B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1272037" y="5027815"/>
                    <a:ext cx="72008" cy="720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63" name="Straight Connector 62"/>
                <p:cNvCxnSpPr/>
                <p:nvPr/>
              </p:nvCxnSpPr>
              <p:spPr>
                <a:xfrm flipH="1" flipV="1">
                  <a:off x="2483643" y="4700023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Box 59"/>
              <p:cNvSpPr txBox="1"/>
              <p:nvPr/>
            </p:nvSpPr>
            <p:spPr>
              <a:xfrm>
                <a:off x="2336299" y="4487957"/>
                <a:ext cx="3866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>
                    <a:solidFill>
                      <a:schemeClr val="bg1"/>
                    </a:solidFill>
                    <a:latin typeface="+mn-lt"/>
                  </a:rPr>
                  <a:t>U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31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4024138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1049652" y="4264686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4111453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622231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4299066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400086"/>
            <a:ext cx="774818" cy="864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281733" y="3395191"/>
            <a:ext cx="546456" cy="83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37357" y="3153960"/>
            <a:ext cx="2657651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CA" dirty="0" smtClean="0">
                <a:latin typeface="+mn-lt"/>
              </a:rPr>
              <a:t>Programmed in Jif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[POPL’99]</a:t>
            </a:r>
            <a:endParaRPr lang="en-CA" dirty="0" smtClean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283968" y="3511143"/>
            <a:ext cx="1382554" cy="853961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46645" y="3511143"/>
            <a:ext cx="197563" cy="689588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3703844" cy="658800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08000"/>
          <a:lstStyle/>
          <a:p>
            <a:pPr marL="0" indent="0">
              <a:buClr>
                <a:schemeClr val="bg1"/>
              </a:buClr>
              <a:buNone/>
            </a:pPr>
            <a:r>
              <a:rPr lang="en-CA" sz="2800" dirty="0" smtClean="0">
                <a:solidFill>
                  <a:schemeClr val="bg1"/>
                </a:solidFill>
              </a:rPr>
              <a:t>Quick primer on Jif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 smtClean="0">
                <a:solidFill>
                  <a:schemeClr val="bg1"/>
                </a:solidFill>
              </a:rPr>
              <a:t>Java-based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rgbClr val="FFC000"/>
                </a:solidFill>
              </a:rPr>
              <a:t>Memory safety</a:t>
            </a:r>
          </a:p>
          <a:p>
            <a:pPr marL="288000" indent="-288000">
              <a:buClr>
                <a:schemeClr val="bg1"/>
              </a:buClr>
            </a:pPr>
            <a:r>
              <a:rPr lang="en-CA" sz="2800" dirty="0" smtClean="0">
                <a:solidFill>
                  <a:schemeClr val="bg1"/>
                </a:solidFill>
              </a:rPr>
              <a:t>Enforces</a:t>
            </a:r>
            <a:br>
              <a:rPr lang="en-CA" sz="2800" dirty="0" smtClean="0">
                <a:solidFill>
                  <a:schemeClr val="bg1"/>
                </a:solidFill>
              </a:rPr>
            </a:br>
            <a:r>
              <a:rPr lang="en-CA" sz="2800" dirty="0" smtClean="0">
                <a:solidFill>
                  <a:srgbClr val="FFC000"/>
                </a:solidFill>
              </a:rPr>
              <a:t>information-flow security</a:t>
            </a: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chemeClr val="bg1"/>
                </a:solidFill>
              </a:rPr>
              <a:t>Labels part of types</a:t>
            </a:r>
          </a:p>
          <a:p>
            <a:pPr marL="687600" lvl="1">
              <a:buClr>
                <a:schemeClr val="bg1"/>
              </a:buClr>
            </a:pPr>
            <a:endParaRPr lang="en-CA" sz="2400" dirty="0">
              <a:solidFill>
                <a:schemeClr val="bg1"/>
              </a:solidFill>
            </a:endParaRPr>
          </a:p>
          <a:p>
            <a:pPr marL="687600" lvl="1">
              <a:buClr>
                <a:schemeClr val="bg1"/>
              </a:buClr>
            </a:pPr>
            <a:endParaRPr lang="en-CA" sz="2400" dirty="0" smtClean="0">
              <a:solidFill>
                <a:schemeClr val="bg1"/>
              </a:solidFill>
            </a:endParaRPr>
          </a:p>
          <a:p>
            <a:pPr marL="687600" lvl="1">
              <a:buClr>
                <a:schemeClr val="bg1"/>
              </a:buClr>
            </a:pPr>
            <a:endParaRPr lang="en-CA" sz="2400" dirty="0">
              <a:solidFill>
                <a:schemeClr val="bg1"/>
              </a:solidFill>
            </a:endParaRPr>
          </a:p>
          <a:p>
            <a:pPr marL="687600" lvl="1">
              <a:buClr>
                <a:schemeClr val="bg1"/>
              </a:buClr>
            </a:pPr>
            <a:endParaRPr lang="en-CA" sz="2400" dirty="0" smtClean="0">
              <a:solidFill>
                <a:schemeClr val="bg1"/>
              </a:solidFill>
            </a:endParaRPr>
          </a:p>
          <a:p>
            <a:pPr marL="687600" lvl="1">
              <a:buClr>
                <a:schemeClr val="bg1"/>
              </a:buClr>
            </a:pPr>
            <a:endParaRPr lang="en-CA" sz="2400" dirty="0" smtClean="0">
              <a:solidFill>
                <a:schemeClr val="bg1"/>
              </a:solidFill>
            </a:endParaRPr>
          </a:p>
          <a:p>
            <a:pPr marL="687600" lvl="1">
              <a:buClr>
                <a:schemeClr val="bg1"/>
              </a:buClr>
            </a:pPr>
            <a:r>
              <a:rPr lang="en-CA" sz="2400" dirty="0" smtClean="0">
                <a:solidFill>
                  <a:schemeClr val="bg1"/>
                </a:solidFill>
              </a:rPr>
              <a:t>Downgrading via </a:t>
            </a:r>
            <a:r>
              <a:rPr lang="en-CA" sz="24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endorse</a:t>
            </a:r>
            <a:endParaRPr lang="en-CA" sz="2400" dirty="0" smtClean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032706" y="3580914"/>
            <a:ext cx="1772250" cy="1792302"/>
            <a:chOff x="1032706" y="3580914"/>
            <a:chExt cx="1772250" cy="1792302"/>
          </a:xfrm>
        </p:grpSpPr>
        <p:sp>
          <p:nvSpPr>
            <p:cNvPr id="46" name="TextBox 45"/>
            <p:cNvSpPr txBox="1"/>
            <p:nvPr/>
          </p:nvSpPr>
          <p:spPr>
            <a:xfrm>
              <a:off x="1397567" y="5003884"/>
              <a:ext cx="104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  <a:latin typeface="+mn-lt"/>
                </a:rPr>
                <a:t>“flows to”</a:t>
              </a:r>
              <a:endParaRPr lang="en-CA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94213" y="4414547"/>
              <a:ext cx="452368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sz="2800" dirty="0">
                  <a:solidFill>
                    <a:schemeClr val="bg1"/>
                  </a:solidFill>
                  <a:latin typeface="+mn-lt"/>
                </a:rPr>
                <a:t>⊑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1656000" y="3923764"/>
              <a:ext cx="525600" cy="0"/>
            </a:xfrm>
            <a:prstGeom prst="straightConnector1">
              <a:avLst/>
            </a:prstGeom>
            <a:ln w="4127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ard 48"/>
            <p:cNvSpPr/>
            <p:nvPr/>
          </p:nvSpPr>
          <p:spPr>
            <a:xfrm>
              <a:off x="1032706" y="3580914"/>
              <a:ext cx="550670" cy="685699"/>
            </a:xfrm>
            <a:prstGeom prst="flowChartPunchedCard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00100000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00100110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11100111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11101010</a:t>
              </a:r>
            </a:p>
          </p:txBody>
        </p:sp>
        <p:sp>
          <p:nvSpPr>
            <p:cNvPr id="56" name="Flowchart: Card 55"/>
            <p:cNvSpPr/>
            <p:nvPr/>
          </p:nvSpPr>
          <p:spPr>
            <a:xfrm>
              <a:off x="2254286" y="3580914"/>
              <a:ext cx="550670" cy="685699"/>
            </a:xfrm>
            <a:prstGeom prst="flowChartPunchedCard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00100000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00100110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11100111</a:t>
              </a:r>
            </a:p>
            <a:p>
              <a:pPr algn="ctr"/>
              <a:r>
                <a:rPr lang="en-CA" sz="800" dirty="0" smtClean="0">
                  <a:solidFill>
                    <a:schemeClr val="tx1"/>
                  </a:solidFill>
                  <a:latin typeface="Consolas" panose="020B0609020204030204" pitchFamily="49" charset="0"/>
                </a:rPr>
                <a:t>11101010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086566" y="4264010"/>
              <a:ext cx="442950" cy="737104"/>
              <a:chOff x="1086566" y="4264010"/>
              <a:chExt cx="442950" cy="737104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1086566" y="4264010"/>
                <a:ext cx="442950" cy="737104"/>
                <a:chOff x="1086566" y="4705350"/>
                <a:chExt cx="442950" cy="737104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1309902" y="4707953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 70"/>
                <p:cNvGrpSpPr/>
                <p:nvPr/>
              </p:nvGrpSpPr>
              <p:grpSpPr>
                <a:xfrm>
                  <a:off x="1086566" y="4800812"/>
                  <a:ext cx="442950" cy="641642"/>
                  <a:chOff x="1086566" y="4953458"/>
                  <a:chExt cx="442950" cy="641642"/>
                </a:xfrm>
              </p:grpSpPr>
              <p:sp>
                <p:nvSpPr>
                  <p:cNvPr id="73" name="Snip Same Side Corner Rectangle 72"/>
                  <p:cNvSpPr/>
                  <p:nvPr/>
                </p:nvSpPr>
                <p:spPr>
                  <a:xfrm>
                    <a:off x="1086566" y="4953458"/>
                    <a:ext cx="442950" cy="641642"/>
                  </a:xfrm>
                  <a:prstGeom prst="snip2SameRect">
                    <a:avLst>
                      <a:gd name="adj1" fmla="val 28274"/>
                      <a:gd name="adj2" fmla="val 0"/>
                    </a:avLst>
                  </a:prstGeom>
                  <a:gradFill flip="none" rotWithShape="1">
                    <a:gsLst>
                      <a:gs pos="0">
                        <a:srgbClr val="FF0000"/>
                      </a:gs>
                      <a:gs pos="35000">
                        <a:srgbClr val="FF0000"/>
                      </a:gs>
                      <a:gs pos="100000">
                        <a:srgbClr val="82000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>
                  <a:xfrm>
                    <a:off x="1272037" y="5027815"/>
                    <a:ext cx="72008" cy="720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72" name="Straight Connector 71"/>
                <p:cNvCxnSpPr/>
                <p:nvPr/>
              </p:nvCxnSpPr>
              <p:spPr>
                <a:xfrm flipH="1" flipV="1">
                  <a:off x="1262063" y="4705350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/>
              <p:cNvSpPr txBox="1"/>
              <p:nvPr/>
            </p:nvSpPr>
            <p:spPr>
              <a:xfrm>
                <a:off x="1129146" y="4487957"/>
                <a:ext cx="357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 smtClean="0">
                    <a:solidFill>
                      <a:schemeClr val="bg1"/>
                    </a:solidFill>
                    <a:latin typeface="+mn-lt"/>
                  </a:rPr>
                  <a:t>T</a:t>
                </a:r>
                <a:endParaRPr lang="en-CA" sz="24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308146" y="4258683"/>
              <a:ext cx="442950" cy="738771"/>
              <a:chOff x="2308146" y="4258683"/>
              <a:chExt cx="442950" cy="738771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2308146" y="4258683"/>
                <a:ext cx="442950" cy="738771"/>
                <a:chOff x="2308146" y="4700023"/>
                <a:chExt cx="442950" cy="738771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2531482" y="4702626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4" name="Group 63"/>
                <p:cNvGrpSpPr/>
                <p:nvPr/>
              </p:nvGrpSpPr>
              <p:grpSpPr>
                <a:xfrm>
                  <a:off x="2308146" y="4797152"/>
                  <a:ext cx="442950" cy="641642"/>
                  <a:chOff x="1086566" y="4953458"/>
                  <a:chExt cx="442950" cy="641642"/>
                </a:xfrm>
              </p:grpSpPr>
              <p:sp>
                <p:nvSpPr>
                  <p:cNvPr id="66" name="Snip Same Side Corner Rectangle 65"/>
                  <p:cNvSpPr/>
                  <p:nvPr/>
                </p:nvSpPr>
                <p:spPr>
                  <a:xfrm>
                    <a:off x="1086566" y="4953458"/>
                    <a:ext cx="442950" cy="641642"/>
                  </a:xfrm>
                  <a:prstGeom prst="snip2SameRect">
                    <a:avLst>
                      <a:gd name="adj1" fmla="val 28274"/>
                      <a:gd name="adj2" fmla="val 0"/>
                    </a:avLst>
                  </a:prstGeom>
                  <a:gradFill flip="none" rotWithShape="1">
                    <a:gsLst>
                      <a:gs pos="0">
                        <a:srgbClr val="01FF74"/>
                      </a:gs>
                      <a:gs pos="35000">
                        <a:srgbClr val="01FF74"/>
                      </a:gs>
                      <a:gs pos="100000">
                        <a:srgbClr val="00823B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1272037" y="5027815"/>
                    <a:ext cx="72008" cy="72008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65" name="Straight Connector 64"/>
                <p:cNvCxnSpPr/>
                <p:nvPr/>
              </p:nvCxnSpPr>
              <p:spPr>
                <a:xfrm flipH="1" flipV="1">
                  <a:off x="2483643" y="4700023"/>
                  <a:ext cx="45978" cy="203154"/>
                </a:xfrm>
                <a:prstGeom prst="line">
                  <a:avLst/>
                </a:prstGeom>
                <a:ln>
                  <a:solidFill>
                    <a:srgbClr val="CC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TextBox 61"/>
              <p:cNvSpPr txBox="1"/>
              <p:nvPr/>
            </p:nvSpPr>
            <p:spPr>
              <a:xfrm>
                <a:off x="2336299" y="4487957"/>
                <a:ext cx="3866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400" dirty="0">
                    <a:solidFill>
                      <a:schemeClr val="bg1"/>
                    </a:solidFill>
                    <a:latin typeface="+mn-lt"/>
                  </a:rPr>
                  <a:t>U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15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Threats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CA" dirty="0" smtClean="0"/>
              <a:t>Manipulate sensors &amp; network inputs</a:t>
            </a:r>
          </a:p>
          <a:p>
            <a:pPr lvl="1">
              <a:buClr>
                <a:schemeClr val="tx1"/>
              </a:buClr>
            </a:pPr>
            <a:r>
              <a:rPr lang="en-CA" dirty="0" smtClean="0"/>
              <a:t>Provide bad maps, spoof sensors, tamper w/ </a:t>
            </a:r>
            <a:r>
              <a:rPr lang="en-CA" dirty="0" err="1" smtClean="0"/>
              <a:t>env</a:t>
            </a:r>
            <a:r>
              <a:rPr lang="en-CA" dirty="0" smtClean="0"/>
              <a:t>.</a:t>
            </a:r>
          </a:p>
          <a:p>
            <a:pPr lvl="1">
              <a:buClr>
                <a:schemeClr val="tx1"/>
              </a:buClr>
            </a:pPr>
            <a:r>
              <a:rPr lang="en-CA" dirty="0" smtClean="0"/>
              <a:t>Exploit vulnerabilities in software implementation</a:t>
            </a:r>
          </a:p>
          <a:p>
            <a:pPr lvl="2">
              <a:buClr>
                <a:schemeClr val="tx1"/>
              </a:buClr>
            </a:pPr>
            <a:r>
              <a:rPr lang="en-CA" dirty="0" smtClean="0"/>
              <a:t>memory safety bugs, inappropriate use of unverified inputs</a:t>
            </a:r>
          </a:p>
          <a:p>
            <a:r>
              <a:rPr lang="en-CA" dirty="0" smtClean="0"/>
              <a:t>Control untrusted software</a:t>
            </a:r>
          </a:p>
          <a:p>
            <a:pPr lvl="1"/>
            <a:r>
              <a:rPr lang="en-CA" dirty="0"/>
              <a:t>Exploit OS bugs to break software isolation</a:t>
            </a:r>
          </a:p>
          <a:p>
            <a:pPr lvl="1"/>
            <a:r>
              <a:rPr lang="en-CA" dirty="0"/>
              <a:t>Exploit hardware:</a:t>
            </a:r>
          </a:p>
          <a:p>
            <a:pPr lvl="2"/>
            <a:r>
              <a:rPr lang="en-CA" dirty="0"/>
              <a:t>Bugs that break software isolation</a:t>
            </a:r>
          </a:p>
          <a:p>
            <a:pPr lvl="2"/>
            <a:r>
              <a:rPr lang="en-CA" dirty="0"/>
              <a:t>Hardware-level </a:t>
            </a:r>
            <a:r>
              <a:rPr lang="en-CA" i="1" dirty="0"/>
              <a:t>timing interference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slows </a:t>
            </a:r>
            <a:r>
              <a:rPr lang="en-CA" dirty="0"/>
              <a:t>down safety-critical software</a:t>
            </a:r>
            <a:endParaRPr lang="en-CA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212338" y="2958302"/>
            <a:ext cx="696006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12338" y="2445602"/>
            <a:ext cx="67687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19672" y="3429000"/>
            <a:ext cx="702556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6701" y="1905274"/>
            <a:ext cx="606129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30672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827584" y="3629041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TextBox 51"/>
          <p:cNvSpPr txBox="1"/>
          <p:nvPr/>
        </p:nvSpPr>
        <p:spPr>
          <a:xfrm>
            <a:off x="1049652" y="3869589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203848" y="3716356"/>
            <a:ext cx="4112709" cy="1021556"/>
            <a:chOff x="3587005" y="1889868"/>
            <a:chExt cx="4112709" cy="1021556"/>
          </a:xfrm>
        </p:grpSpPr>
        <p:cxnSp>
          <p:nvCxnSpPr>
            <p:cNvPr id="57" name="Straight Arrow Connector 56"/>
            <p:cNvCxnSpPr>
              <a:stCxn id="58" idx="3"/>
              <a:endCxn id="59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61" name="Straight Arrow Connector 60"/>
          <p:cNvCxnSpPr>
            <a:stCxn id="59" idx="3"/>
            <a:endCxn id="62" idx="1"/>
          </p:cNvCxnSpPr>
          <p:nvPr/>
        </p:nvCxnSpPr>
        <p:spPr>
          <a:xfrm>
            <a:off x="7316557" y="4227134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779949" y="3903969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cxnSp>
        <p:nvCxnSpPr>
          <p:cNvPr id="63" name="Straight Arrow Connector 62"/>
          <p:cNvCxnSpPr>
            <a:endCxn id="52" idx="0"/>
          </p:cNvCxnSpPr>
          <p:nvPr/>
        </p:nvCxnSpPr>
        <p:spPr>
          <a:xfrm flipH="1">
            <a:off x="1890900" y="3395191"/>
            <a:ext cx="310712" cy="47439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58" idx="0"/>
          </p:cNvCxnSpPr>
          <p:nvPr/>
        </p:nvCxnSpPr>
        <p:spPr>
          <a:xfrm>
            <a:off x="3533102" y="3395191"/>
            <a:ext cx="295087" cy="43594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675099" y="4991092"/>
            <a:ext cx="5057142" cy="4086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Verified microkernel OS (e.g., seL4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[KEH</a:t>
            </a:r>
            <a:r>
              <a:rPr lang="en-CA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+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’09]</a:t>
            </a:r>
            <a:r>
              <a:rPr lang="en-CA" dirty="0" smtClean="0">
                <a:latin typeface="+mn-lt"/>
              </a:rPr>
              <a:t>)</a:t>
            </a: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34962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3629041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Connector 38"/>
          <p:cNvCxnSpPr/>
          <p:nvPr/>
        </p:nvCxnSpPr>
        <p:spPr>
          <a:xfrm>
            <a:off x="2987824" y="3629043"/>
            <a:ext cx="0" cy="120506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49652" y="3869589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3716356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227134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3903969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98" name="Straight Connector 97"/>
          <p:cNvCxnSpPr/>
          <p:nvPr/>
        </p:nvCxnSpPr>
        <p:spPr>
          <a:xfrm flipH="1">
            <a:off x="827584" y="4834103"/>
            <a:ext cx="6696746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395191"/>
            <a:ext cx="310712" cy="47439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533102" y="3395191"/>
            <a:ext cx="295087" cy="43594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827584" y="5549192"/>
            <a:ext cx="4938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+mn-lt"/>
              </a:rPr>
              <a:t>Processor with </a:t>
            </a:r>
            <a:r>
              <a:rPr lang="en-CA" dirty="0" smtClean="0">
                <a:solidFill>
                  <a:srgbClr val="0070C0"/>
                </a:solidFill>
                <a:latin typeface="+mn-lt"/>
              </a:rPr>
              <a:t>timing compartments</a:t>
            </a:r>
          </a:p>
          <a:p>
            <a:pPr marL="252000" indent="-180000">
              <a:buFont typeface="Arial" panose="020B0604020202020204" pitchFamily="34" charset="0"/>
              <a:buChar char="•"/>
            </a:pPr>
            <a:r>
              <a:rPr lang="en-CA" dirty="0" smtClean="0">
                <a:latin typeface="+mn-lt"/>
              </a:rPr>
              <a:t>Verified w/ </a:t>
            </a:r>
            <a:r>
              <a:rPr lang="en-CA" dirty="0" err="1" smtClean="0">
                <a:latin typeface="+mn-lt"/>
              </a:rPr>
              <a:t>ChiselFlow</a:t>
            </a:r>
            <a:r>
              <a:rPr lang="en-CA" dirty="0" smtClean="0">
                <a:latin typeface="+mn-lt"/>
              </a:rPr>
              <a:t> security-typed HDL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[CCS’18]</a:t>
            </a:r>
            <a:endParaRPr lang="en-CA" dirty="0" smtClean="0">
              <a:solidFill>
                <a:srgbClr val="000000"/>
              </a:solidFill>
              <a:latin typeface="Cronos Pro"/>
            </a:endParaRPr>
          </a:p>
          <a:p>
            <a:pPr marL="576000" lvl="1" indent="-216000">
              <a:buClr>
                <a:schemeClr val="tx1"/>
              </a:buClr>
              <a:buFont typeface="Cronos Pro" panose="020C0502030403020304" pitchFamily="34" charset="0"/>
              <a:buChar char="–"/>
            </a:pPr>
            <a:r>
              <a:rPr lang="en-CA" dirty="0" smtClean="0">
                <a:solidFill>
                  <a:srgbClr val="0070C0"/>
                </a:solidFill>
                <a:latin typeface="Cronos Pro"/>
              </a:rPr>
              <a:t>timing-sensitive</a:t>
            </a:r>
            <a:r>
              <a:rPr lang="en-CA" dirty="0" smtClean="0">
                <a:solidFill>
                  <a:srgbClr val="000000"/>
                </a:solidFill>
                <a:latin typeface="Cronos Pro"/>
              </a:rPr>
              <a:t> information-flow security</a:t>
            </a:r>
            <a:endParaRPr lang="en-CA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5099" y="4991092"/>
            <a:ext cx="5057142" cy="4086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Verified microkernel OS (e.g., seL4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[KEH</a:t>
            </a:r>
            <a:r>
              <a:rPr lang="en-CA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+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’09]</a:t>
            </a:r>
            <a:r>
              <a:rPr lang="en-CA" dirty="0" smtClean="0">
                <a:latin typeface="+mn-lt"/>
              </a:rPr>
              <a:t>)</a:t>
            </a: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9011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 of HW timing isolation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1" y="2006328"/>
            <a:ext cx="5715798" cy="3896269"/>
          </a:xfrm>
        </p:spPr>
      </p:pic>
    </p:spTree>
    <p:extLst>
      <p:ext uri="{BB962C8B-B14F-4D97-AF65-F5344CB8AC3E}">
        <p14:creationId xmlns:p14="http://schemas.microsoft.com/office/powerpoint/2010/main" val="3204066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 of HW timing isolation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Identify the security domain for each resource request</a:t>
            </a:r>
          </a:p>
          <a:p>
            <a:pPr lvl="1"/>
            <a:r>
              <a:rPr lang="en-CA" dirty="0" smtClean="0">
                <a:solidFill>
                  <a:srgbClr val="0070C0"/>
                </a:solidFill>
              </a:rPr>
              <a:t>Timing compartment:</a:t>
            </a:r>
            <a:r>
              <a:rPr lang="en-CA" dirty="0" smtClean="0"/>
              <a:t> security domain for timing isolation</a:t>
            </a:r>
          </a:p>
          <a:p>
            <a:r>
              <a:rPr lang="en-CA" dirty="0" smtClean="0"/>
              <a:t>Allocate hardware resources to each timing compartment</a:t>
            </a:r>
          </a:p>
          <a:p>
            <a:pPr lvl="1"/>
            <a:r>
              <a:rPr lang="en-CA" dirty="0" smtClean="0"/>
              <a:t>Spatial partitioning for </a:t>
            </a:r>
            <a:r>
              <a:rPr lang="en-CA" dirty="0" err="1" smtClean="0"/>
              <a:t>stateful</a:t>
            </a:r>
            <a:r>
              <a:rPr lang="en-CA" dirty="0" smtClean="0"/>
              <a:t> resources</a:t>
            </a:r>
          </a:p>
          <a:p>
            <a:pPr lvl="2"/>
            <a:r>
              <a:rPr lang="en-CA" dirty="0" smtClean="0"/>
              <a:t>e.g., memory, caches, TLB, BHT, BTB</a:t>
            </a:r>
          </a:p>
          <a:p>
            <a:pPr lvl="1"/>
            <a:r>
              <a:rPr lang="en-CA" dirty="0" smtClean="0"/>
              <a:t>Temporal partitioning for stateless resources</a:t>
            </a:r>
          </a:p>
          <a:p>
            <a:pPr lvl="2"/>
            <a:r>
              <a:rPr lang="en-CA" dirty="0" smtClean="0"/>
              <a:t>e.g., I/O ports, interconnect, memory channels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60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206" y="2310087"/>
            <a:ext cx="5823524" cy="25319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7200" y="1916832"/>
            <a:ext cx="8075240" cy="32157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Networked </a:t>
            </a:r>
            <a:r>
              <a:rPr lang="en-CA" dirty="0" err="1" smtClean="0"/>
              <a:t>CPSes</a:t>
            </a:r>
            <a:r>
              <a:rPr lang="en-CA" dirty="0" smtClean="0"/>
              <a:t> are everywhere!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 flipH="1">
            <a:off x="3226756" y="3083468"/>
            <a:ext cx="985204" cy="985204"/>
            <a:chOff x="5755520" y="3063927"/>
            <a:chExt cx="985204" cy="9852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520" y="3063927"/>
              <a:ext cx="985204" cy="985204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6110689" y="3348108"/>
              <a:ext cx="362788" cy="324212"/>
            </a:xfrm>
            <a:custGeom>
              <a:avLst/>
              <a:gdLst>
                <a:gd name="connsiteX0" fmla="*/ 132203 w 362788"/>
                <a:gd name="connsiteY0" fmla="*/ 316837 h 324212"/>
                <a:gd name="connsiteX1" fmla="*/ 132203 w 362788"/>
                <a:gd name="connsiteY1" fmla="*/ 316837 h 324212"/>
                <a:gd name="connsiteX2" fmla="*/ 106497 w 362788"/>
                <a:gd name="connsiteY2" fmla="*/ 298475 h 324212"/>
                <a:gd name="connsiteX3" fmla="*/ 91807 w 362788"/>
                <a:gd name="connsiteY3" fmla="*/ 276441 h 324212"/>
                <a:gd name="connsiteX4" fmla="*/ 69774 w 362788"/>
                <a:gd name="connsiteY4" fmla="*/ 243391 h 324212"/>
                <a:gd name="connsiteX5" fmla="*/ 62429 w 362788"/>
                <a:gd name="connsiteY5" fmla="*/ 232374 h 324212"/>
                <a:gd name="connsiteX6" fmla="*/ 55084 w 362788"/>
                <a:gd name="connsiteY6" fmla="*/ 221357 h 324212"/>
                <a:gd name="connsiteX7" fmla="*/ 44068 w 362788"/>
                <a:gd name="connsiteY7" fmla="*/ 210340 h 324212"/>
                <a:gd name="connsiteX8" fmla="*/ 40395 w 362788"/>
                <a:gd name="connsiteY8" fmla="*/ 199323 h 324212"/>
                <a:gd name="connsiteX9" fmla="*/ 29378 w 362788"/>
                <a:gd name="connsiteY9" fmla="*/ 191979 h 324212"/>
                <a:gd name="connsiteX10" fmla="*/ 22034 w 362788"/>
                <a:gd name="connsiteY10" fmla="*/ 169945 h 324212"/>
                <a:gd name="connsiteX11" fmla="*/ 7345 w 362788"/>
                <a:gd name="connsiteY11" fmla="*/ 147911 h 324212"/>
                <a:gd name="connsiteX12" fmla="*/ 3672 w 362788"/>
                <a:gd name="connsiteY12" fmla="*/ 133222 h 324212"/>
                <a:gd name="connsiteX13" fmla="*/ 0 w 362788"/>
                <a:gd name="connsiteY13" fmla="*/ 122205 h 324212"/>
                <a:gd name="connsiteX14" fmla="*/ 11017 w 362788"/>
                <a:gd name="connsiteY14" fmla="*/ 78138 h 324212"/>
                <a:gd name="connsiteX15" fmla="*/ 18362 w 362788"/>
                <a:gd name="connsiteY15" fmla="*/ 48759 h 324212"/>
                <a:gd name="connsiteX16" fmla="*/ 33051 w 362788"/>
                <a:gd name="connsiteY16" fmla="*/ 26726 h 324212"/>
                <a:gd name="connsiteX17" fmla="*/ 66101 w 362788"/>
                <a:gd name="connsiteY17" fmla="*/ 15709 h 324212"/>
                <a:gd name="connsiteX18" fmla="*/ 77118 w 362788"/>
                <a:gd name="connsiteY18" fmla="*/ 12037 h 324212"/>
                <a:gd name="connsiteX19" fmla="*/ 88135 w 362788"/>
                <a:gd name="connsiteY19" fmla="*/ 4692 h 324212"/>
                <a:gd name="connsiteX20" fmla="*/ 176270 w 362788"/>
                <a:gd name="connsiteY20" fmla="*/ 4692 h 324212"/>
                <a:gd name="connsiteX21" fmla="*/ 205648 w 362788"/>
                <a:gd name="connsiteY21" fmla="*/ 8364 h 324212"/>
                <a:gd name="connsiteX22" fmla="*/ 235027 w 362788"/>
                <a:gd name="connsiteY22" fmla="*/ 15709 h 324212"/>
                <a:gd name="connsiteX23" fmla="*/ 246044 w 362788"/>
                <a:gd name="connsiteY23" fmla="*/ 23053 h 324212"/>
                <a:gd name="connsiteX24" fmla="*/ 264405 w 362788"/>
                <a:gd name="connsiteY24" fmla="*/ 56104 h 324212"/>
                <a:gd name="connsiteX25" fmla="*/ 312145 w 362788"/>
                <a:gd name="connsiteY25" fmla="*/ 85482 h 324212"/>
                <a:gd name="connsiteX26" fmla="*/ 326834 w 362788"/>
                <a:gd name="connsiteY26" fmla="*/ 107516 h 324212"/>
                <a:gd name="connsiteX27" fmla="*/ 345195 w 362788"/>
                <a:gd name="connsiteY27" fmla="*/ 147911 h 324212"/>
                <a:gd name="connsiteX28" fmla="*/ 356212 w 362788"/>
                <a:gd name="connsiteY28" fmla="*/ 158928 h 324212"/>
                <a:gd name="connsiteX29" fmla="*/ 356212 w 362788"/>
                <a:gd name="connsiteY29" fmla="*/ 243391 h 324212"/>
                <a:gd name="connsiteX30" fmla="*/ 345195 w 362788"/>
                <a:gd name="connsiteY30" fmla="*/ 265425 h 324212"/>
                <a:gd name="connsiteX31" fmla="*/ 323162 w 362788"/>
                <a:gd name="connsiteY31" fmla="*/ 272769 h 324212"/>
                <a:gd name="connsiteX32" fmla="*/ 301128 w 362788"/>
                <a:gd name="connsiteY32" fmla="*/ 280114 h 324212"/>
                <a:gd name="connsiteX33" fmla="*/ 290111 w 362788"/>
                <a:gd name="connsiteY33" fmla="*/ 287458 h 324212"/>
                <a:gd name="connsiteX34" fmla="*/ 260733 w 362788"/>
                <a:gd name="connsiteY34" fmla="*/ 291131 h 324212"/>
                <a:gd name="connsiteX35" fmla="*/ 249716 w 362788"/>
                <a:gd name="connsiteY35" fmla="*/ 294803 h 324212"/>
                <a:gd name="connsiteX36" fmla="*/ 227682 w 362788"/>
                <a:gd name="connsiteY36" fmla="*/ 309492 h 324212"/>
                <a:gd name="connsiteX37" fmla="*/ 205648 w 362788"/>
                <a:gd name="connsiteY37" fmla="*/ 316837 h 324212"/>
                <a:gd name="connsiteX38" fmla="*/ 176270 w 362788"/>
                <a:gd name="connsiteY38" fmla="*/ 324181 h 324212"/>
                <a:gd name="connsiteX39" fmla="*/ 132203 w 362788"/>
                <a:gd name="connsiteY39" fmla="*/ 316837 h 3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62788" h="324212">
                  <a:moveTo>
                    <a:pt x="132203" y="316837"/>
                  </a:moveTo>
                  <a:lnTo>
                    <a:pt x="132203" y="316837"/>
                  </a:lnTo>
                  <a:cubicBezTo>
                    <a:pt x="123634" y="310716"/>
                    <a:pt x="113943" y="305921"/>
                    <a:pt x="106497" y="298475"/>
                  </a:cubicBezTo>
                  <a:cubicBezTo>
                    <a:pt x="100255" y="292233"/>
                    <a:pt x="96704" y="283786"/>
                    <a:pt x="91807" y="276441"/>
                  </a:cubicBezTo>
                  <a:lnTo>
                    <a:pt x="69774" y="243391"/>
                  </a:lnTo>
                  <a:lnTo>
                    <a:pt x="62429" y="232374"/>
                  </a:lnTo>
                  <a:cubicBezTo>
                    <a:pt x="59981" y="228702"/>
                    <a:pt x="58205" y="224478"/>
                    <a:pt x="55084" y="221357"/>
                  </a:cubicBezTo>
                  <a:lnTo>
                    <a:pt x="44068" y="210340"/>
                  </a:lnTo>
                  <a:cubicBezTo>
                    <a:pt x="42844" y="206668"/>
                    <a:pt x="42813" y="202346"/>
                    <a:pt x="40395" y="199323"/>
                  </a:cubicBezTo>
                  <a:cubicBezTo>
                    <a:pt x="37638" y="195877"/>
                    <a:pt x="31717" y="195722"/>
                    <a:pt x="29378" y="191979"/>
                  </a:cubicBezTo>
                  <a:cubicBezTo>
                    <a:pt x="25275" y="185414"/>
                    <a:pt x="26328" y="176387"/>
                    <a:pt x="22034" y="169945"/>
                  </a:cubicBezTo>
                  <a:lnTo>
                    <a:pt x="7345" y="147911"/>
                  </a:lnTo>
                  <a:cubicBezTo>
                    <a:pt x="6121" y="143015"/>
                    <a:pt x="5059" y="138075"/>
                    <a:pt x="3672" y="133222"/>
                  </a:cubicBezTo>
                  <a:cubicBezTo>
                    <a:pt x="2609" y="129500"/>
                    <a:pt x="0" y="126076"/>
                    <a:pt x="0" y="122205"/>
                  </a:cubicBezTo>
                  <a:cubicBezTo>
                    <a:pt x="0" y="98599"/>
                    <a:pt x="6459" y="100931"/>
                    <a:pt x="11017" y="78138"/>
                  </a:cubicBezTo>
                  <a:cubicBezTo>
                    <a:pt x="12035" y="73045"/>
                    <a:pt x="14831" y="55114"/>
                    <a:pt x="18362" y="48759"/>
                  </a:cubicBezTo>
                  <a:cubicBezTo>
                    <a:pt x="22649" y="41043"/>
                    <a:pt x="24677" y="29518"/>
                    <a:pt x="33051" y="26726"/>
                  </a:cubicBezTo>
                  <a:lnTo>
                    <a:pt x="66101" y="15709"/>
                  </a:lnTo>
                  <a:lnTo>
                    <a:pt x="77118" y="12037"/>
                  </a:lnTo>
                  <a:cubicBezTo>
                    <a:pt x="80790" y="9589"/>
                    <a:pt x="84078" y="6431"/>
                    <a:pt x="88135" y="4692"/>
                  </a:cubicBezTo>
                  <a:cubicBezTo>
                    <a:pt x="112249" y="-5643"/>
                    <a:pt x="167509" y="4254"/>
                    <a:pt x="176270" y="4692"/>
                  </a:cubicBezTo>
                  <a:cubicBezTo>
                    <a:pt x="186063" y="5916"/>
                    <a:pt x="195948" y="6545"/>
                    <a:pt x="205648" y="8364"/>
                  </a:cubicBezTo>
                  <a:cubicBezTo>
                    <a:pt x="215570" y="10224"/>
                    <a:pt x="235027" y="15709"/>
                    <a:pt x="235027" y="15709"/>
                  </a:cubicBezTo>
                  <a:cubicBezTo>
                    <a:pt x="238699" y="18157"/>
                    <a:pt x="243287" y="19607"/>
                    <a:pt x="246044" y="23053"/>
                  </a:cubicBezTo>
                  <a:cubicBezTo>
                    <a:pt x="261352" y="42188"/>
                    <a:pt x="227400" y="31434"/>
                    <a:pt x="264405" y="56104"/>
                  </a:cubicBezTo>
                  <a:cubicBezTo>
                    <a:pt x="294651" y="76267"/>
                    <a:pt x="278775" y="66414"/>
                    <a:pt x="312145" y="85482"/>
                  </a:cubicBezTo>
                  <a:cubicBezTo>
                    <a:pt x="317041" y="92827"/>
                    <a:pt x="324043" y="99142"/>
                    <a:pt x="326834" y="107516"/>
                  </a:cubicBezTo>
                  <a:cubicBezTo>
                    <a:pt x="333182" y="126561"/>
                    <a:pt x="333194" y="131910"/>
                    <a:pt x="345195" y="147911"/>
                  </a:cubicBezTo>
                  <a:cubicBezTo>
                    <a:pt x="348311" y="152066"/>
                    <a:pt x="352540" y="155256"/>
                    <a:pt x="356212" y="158928"/>
                  </a:cubicBezTo>
                  <a:cubicBezTo>
                    <a:pt x="367277" y="192126"/>
                    <a:pt x="362343" y="172877"/>
                    <a:pt x="356212" y="243391"/>
                  </a:cubicBezTo>
                  <a:cubicBezTo>
                    <a:pt x="355775" y="248417"/>
                    <a:pt x="349407" y="262792"/>
                    <a:pt x="345195" y="265425"/>
                  </a:cubicBezTo>
                  <a:cubicBezTo>
                    <a:pt x="338630" y="269528"/>
                    <a:pt x="330506" y="270321"/>
                    <a:pt x="323162" y="272769"/>
                  </a:cubicBezTo>
                  <a:cubicBezTo>
                    <a:pt x="323157" y="272771"/>
                    <a:pt x="301132" y="280111"/>
                    <a:pt x="301128" y="280114"/>
                  </a:cubicBezTo>
                  <a:cubicBezTo>
                    <a:pt x="297456" y="282562"/>
                    <a:pt x="294369" y="286297"/>
                    <a:pt x="290111" y="287458"/>
                  </a:cubicBezTo>
                  <a:cubicBezTo>
                    <a:pt x="280590" y="290055"/>
                    <a:pt x="270526" y="289907"/>
                    <a:pt x="260733" y="291131"/>
                  </a:cubicBezTo>
                  <a:cubicBezTo>
                    <a:pt x="257061" y="292355"/>
                    <a:pt x="253100" y="292923"/>
                    <a:pt x="249716" y="294803"/>
                  </a:cubicBezTo>
                  <a:cubicBezTo>
                    <a:pt x="242000" y="299090"/>
                    <a:pt x="236056" y="306701"/>
                    <a:pt x="227682" y="309492"/>
                  </a:cubicBezTo>
                  <a:lnTo>
                    <a:pt x="205648" y="316837"/>
                  </a:lnTo>
                  <a:cubicBezTo>
                    <a:pt x="194208" y="320650"/>
                    <a:pt x="189561" y="322704"/>
                    <a:pt x="176270" y="324181"/>
                  </a:cubicBezTo>
                  <a:cubicBezTo>
                    <a:pt x="171404" y="324722"/>
                    <a:pt x="139547" y="318061"/>
                    <a:pt x="132203" y="316837"/>
                  </a:cubicBezTo>
                  <a:close/>
                </a:path>
              </a:pathLst>
            </a:custGeom>
            <a:solidFill>
              <a:srgbClr val="2B2C27"/>
            </a:solidFill>
            <a:ln>
              <a:solidFill>
                <a:srgbClr val="2B2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7" name="Cloud 26"/>
          <p:cNvSpPr/>
          <p:nvPr/>
        </p:nvSpPr>
        <p:spPr>
          <a:xfrm>
            <a:off x="1259632" y="5132559"/>
            <a:ext cx="1440160" cy="78444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Internet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422179" y="3914057"/>
            <a:ext cx="1071824" cy="113872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1" idx="3"/>
          </p:cNvCxnSpPr>
          <p:nvPr/>
        </p:nvCxnSpPr>
        <p:spPr>
          <a:xfrm>
            <a:off x="2100502" y="2197526"/>
            <a:ext cx="1183208" cy="108145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086646" y="1229754"/>
            <a:ext cx="1013856" cy="1935543"/>
            <a:chOff x="1086646" y="1229754"/>
            <a:chExt cx="1013856" cy="193554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8" t="5060" r="38975" b="6465"/>
            <a:stretch/>
          </p:blipFill>
          <p:spPr>
            <a:xfrm>
              <a:off x="1086646" y="1229754"/>
              <a:ext cx="1013856" cy="1935543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1190625" y="2413000"/>
              <a:ext cx="314325" cy="352425"/>
            </a:xfrm>
            <a:custGeom>
              <a:avLst/>
              <a:gdLst>
                <a:gd name="connsiteX0" fmla="*/ 0 w 314325"/>
                <a:gd name="connsiteY0" fmla="*/ 22225 h 352425"/>
                <a:gd name="connsiteX1" fmla="*/ 0 w 314325"/>
                <a:gd name="connsiteY1" fmla="*/ 22225 h 352425"/>
                <a:gd name="connsiteX2" fmla="*/ 3175 w 314325"/>
                <a:gd name="connsiteY2" fmla="*/ 104775 h 352425"/>
                <a:gd name="connsiteX3" fmla="*/ 6350 w 314325"/>
                <a:gd name="connsiteY3" fmla="*/ 114300 h 352425"/>
                <a:gd name="connsiteX4" fmla="*/ 9525 w 314325"/>
                <a:gd name="connsiteY4" fmla="*/ 127000 h 352425"/>
                <a:gd name="connsiteX5" fmla="*/ 12700 w 314325"/>
                <a:gd name="connsiteY5" fmla="*/ 184150 h 352425"/>
                <a:gd name="connsiteX6" fmla="*/ 15875 w 314325"/>
                <a:gd name="connsiteY6" fmla="*/ 193675 h 352425"/>
                <a:gd name="connsiteX7" fmla="*/ 22225 w 314325"/>
                <a:gd name="connsiteY7" fmla="*/ 219075 h 352425"/>
                <a:gd name="connsiteX8" fmla="*/ 28575 w 314325"/>
                <a:gd name="connsiteY8" fmla="*/ 238125 h 352425"/>
                <a:gd name="connsiteX9" fmla="*/ 31750 w 314325"/>
                <a:gd name="connsiteY9" fmla="*/ 295275 h 352425"/>
                <a:gd name="connsiteX10" fmla="*/ 47625 w 314325"/>
                <a:gd name="connsiteY10" fmla="*/ 307975 h 352425"/>
                <a:gd name="connsiteX11" fmla="*/ 66675 w 314325"/>
                <a:gd name="connsiteY11" fmla="*/ 317500 h 352425"/>
                <a:gd name="connsiteX12" fmla="*/ 82550 w 314325"/>
                <a:gd name="connsiteY12" fmla="*/ 323850 h 352425"/>
                <a:gd name="connsiteX13" fmla="*/ 101600 w 314325"/>
                <a:gd name="connsiteY13" fmla="*/ 336550 h 352425"/>
                <a:gd name="connsiteX14" fmla="*/ 120650 w 314325"/>
                <a:gd name="connsiteY14" fmla="*/ 342900 h 352425"/>
                <a:gd name="connsiteX15" fmla="*/ 155575 w 314325"/>
                <a:gd name="connsiteY15" fmla="*/ 349250 h 352425"/>
                <a:gd name="connsiteX16" fmla="*/ 231775 w 314325"/>
                <a:gd name="connsiteY16" fmla="*/ 352425 h 352425"/>
                <a:gd name="connsiteX17" fmla="*/ 266700 w 314325"/>
                <a:gd name="connsiteY17" fmla="*/ 349250 h 352425"/>
                <a:gd name="connsiteX18" fmla="*/ 285750 w 314325"/>
                <a:gd name="connsiteY18" fmla="*/ 342900 h 352425"/>
                <a:gd name="connsiteX19" fmla="*/ 301625 w 314325"/>
                <a:gd name="connsiteY19" fmla="*/ 323850 h 352425"/>
                <a:gd name="connsiteX20" fmla="*/ 304800 w 314325"/>
                <a:gd name="connsiteY20" fmla="*/ 314325 h 352425"/>
                <a:gd name="connsiteX21" fmla="*/ 307975 w 314325"/>
                <a:gd name="connsiteY21" fmla="*/ 288925 h 352425"/>
                <a:gd name="connsiteX22" fmla="*/ 311150 w 314325"/>
                <a:gd name="connsiteY22" fmla="*/ 279400 h 352425"/>
                <a:gd name="connsiteX23" fmla="*/ 314325 w 314325"/>
                <a:gd name="connsiteY23" fmla="*/ 263525 h 352425"/>
                <a:gd name="connsiteX24" fmla="*/ 311150 w 314325"/>
                <a:gd name="connsiteY24" fmla="*/ 234950 h 352425"/>
                <a:gd name="connsiteX25" fmla="*/ 301625 w 314325"/>
                <a:gd name="connsiteY25" fmla="*/ 203200 h 352425"/>
                <a:gd name="connsiteX26" fmla="*/ 298450 w 314325"/>
                <a:gd name="connsiteY26" fmla="*/ 193675 h 352425"/>
                <a:gd name="connsiteX27" fmla="*/ 295275 w 314325"/>
                <a:gd name="connsiteY27" fmla="*/ 184150 h 352425"/>
                <a:gd name="connsiteX28" fmla="*/ 295275 w 314325"/>
                <a:gd name="connsiteY28" fmla="*/ 73025 h 352425"/>
                <a:gd name="connsiteX29" fmla="*/ 292100 w 314325"/>
                <a:gd name="connsiteY29" fmla="*/ 34925 h 352425"/>
                <a:gd name="connsiteX30" fmla="*/ 288925 w 314325"/>
                <a:gd name="connsiteY30" fmla="*/ 25400 h 352425"/>
                <a:gd name="connsiteX31" fmla="*/ 279400 w 314325"/>
                <a:gd name="connsiteY31" fmla="*/ 22225 h 352425"/>
                <a:gd name="connsiteX32" fmla="*/ 276225 w 314325"/>
                <a:gd name="connsiteY32" fmla="*/ 12700 h 352425"/>
                <a:gd name="connsiteX33" fmla="*/ 266700 w 314325"/>
                <a:gd name="connsiteY33" fmla="*/ 9525 h 352425"/>
                <a:gd name="connsiteX34" fmla="*/ 234950 w 314325"/>
                <a:gd name="connsiteY34" fmla="*/ 3175 h 352425"/>
                <a:gd name="connsiteX35" fmla="*/ 219075 w 314325"/>
                <a:gd name="connsiteY35" fmla="*/ 0 h 352425"/>
                <a:gd name="connsiteX36" fmla="*/ 104775 w 314325"/>
                <a:gd name="connsiteY36" fmla="*/ 3175 h 352425"/>
                <a:gd name="connsiteX37" fmla="*/ 60325 w 314325"/>
                <a:gd name="connsiteY37" fmla="*/ 9525 h 352425"/>
                <a:gd name="connsiteX38" fmla="*/ 0 w 314325"/>
                <a:gd name="connsiteY38" fmla="*/ 222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325" h="352425">
                  <a:moveTo>
                    <a:pt x="0" y="22225"/>
                  </a:moveTo>
                  <a:lnTo>
                    <a:pt x="0" y="22225"/>
                  </a:lnTo>
                  <a:cubicBezTo>
                    <a:pt x="1058" y="49742"/>
                    <a:pt x="1280" y="77303"/>
                    <a:pt x="3175" y="104775"/>
                  </a:cubicBezTo>
                  <a:cubicBezTo>
                    <a:pt x="3405" y="108114"/>
                    <a:pt x="5431" y="111082"/>
                    <a:pt x="6350" y="114300"/>
                  </a:cubicBezTo>
                  <a:cubicBezTo>
                    <a:pt x="7549" y="118496"/>
                    <a:pt x="8467" y="122767"/>
                    <a:pt x="9525" y="127000"/>
                  </a:cubicBezTo>
                  <a:cubicBezTo>
                    <a:pt x="10583" y="146050"/>
                    <a:pt x="10891" y="165157"/>
                    <a:pt x="12700" y="184150"/>
                  </a:cubicBezTo>
                  <a:cubicBezTo>
                    <a:pt x="13017" y="187482"/>
                    <a:pt x="14994" y="190446"/>
                    <a:pt x="15875" y="193675"/>
                  </a:cubicBezTo>
                  <a:cubicBezTo>
                    <a:pt x="18171" y="202095"/>
                    <a:pt x="19465" y="210796"/>
                    <a:pt x="22225" y="219075"/>
                  </a:cubicBezTo>
                  <a:lnTo>
                    <a:pt x="28575" y="238125"/>
                  </a:lnTo>
                  <a:cubicBezTo>
                    <a:pt x="29633" y="257175"/>
                    <a:pt x="29052" y="276387"/>
                    <a:pt x="31750" y="295275"/>
                  </a:cubicBezTo>
                  <a:cubicBezTo>
                    <a:pt x="33397" y="306803"/>
                    <a:pt x="40233" y="304279"/>
                    <a:pt x="47625" y="307975"/>
                  </a:cubicBezTo>
                  <a:cubicBezTo>
                    <a:pt x="81343" y="324834"/>
                    <a:pt x="34753" y="305529"/>
                    <a:pt x="66675" y="317500"/>
                  </a:cubicBezTo>
                  <a:cubicBezTo>
                    <a:pt x="72011" y="319501"/>
                    <a:pt x="77547" y="321121"/>
                    <a:pt x="82550" y="323850"/>
                  </a:cubicBezTo>
                  <a:cubicBezTo>
                    <a:pt x="89250" y="327504"/>
                    <a:pt x="94360" y="334137"/>
                    <a:pt x="101600" y="336550"/>
                  </a:cubicBezTo>
                  <a:cubicBezTo>
                    <a:pt x="107950" y="338667"/>
                    <a:pt x="114156" y="341277"/>
                    <a:pt x="120650" y="342900"/>
                  </a:cubicBezTo>
                  <a:cubicBezTo>
                    <a:pt x="134073" y="346256"/>
                    <a:pt x="140242" y="348261"/>
                    <a:pt x="155575" y="349250"/>
                  </a:cubicBezTo>
                  <a:cubicBezTo>
                    <a:pt x="180944" y="350887"/>
                    <a:pt x="206375" y="351367"/>
                    <a:pt x="231775" y="352425"/>
                  </a:cubicBezTo>
                  <a:cubicBezTo>
                    <a:pt x="243417" y="351367"/>
                    <a:pt x="255188" y="351281"/>
                    <a:pt x="266700" y="349250"/>
                  </a:cubicBezTo>
                  <a:cubicBezTo>
                    <a:pt x="273292" y="348087"/>
                    <a:pt x="285750" y="342900"/>
                    <a:pt x="285750" y="342900"/>
                  </a:cubicBezTo>
                  <a:cubicBezTo>
                    <a:pt x="292772" y="335878"/>
                    <a:pt x="297205" y="332691"/>
                    <a:pt x="301625" y="323850"/>
                  </a:cubicBezTo>
                  <a:cubicBezTo>
                    <a:pt x="303122" y="320857"/>
                    <a:pt x="303742" y="317500"/>
                    <a:pt x="304800" y="314325"/>
                  </a:cubicBezTo>
                  <a:cubicBezTo>
                    <a:pt x="305858" y="305858"/>
                    <a:pt x="306449" y="297320"/>
                    <a:pt x="307975" y="288925"/>
                  </a:cubicBezTo>
                  <a:cubicBezTo>
                    <a:pt x="308574" y="285632"/>
                    <a:pt x="310338" y="282647"/>
                    <a:pt x="311150" y="279400"/>
                  </a:cubicBezTo>
                  <a:cubicBezTo>
                    <a:pt x="312459" y="274165"/>
                    <a:pt x="313267" y="268817"/>
                    <a:pt x="314325" y="263525"/>
                  </a:cubicBezTo>
                  <a:cubicBezTo>
                    <a:pt x="313267" y="254000"/>
                    <a:pt x="312607" y="244422"/>
                    <a:pt x="311150" y="234950"/>
                  </a:cubicBezTo>
                  <a:cubicBezTo>
                    <a:pt x="309779" y="226039"/>
                    <a:pt x="304097" y="210617"/>
                    <a:pt x="301625" y="203200"/>
                  </a:cubicBezTo>
                  <a:lnTo>
                    <a:pt x="298450" y="193675"/>
                  </a:lnTo>
                  <a:lnTo>
                    <a:pt x="295275" y="184150"/>
                  </a:lnTo>
                  <a:cubicBezTo>
                    <a:pt x="299552" y="72940"/>
                    <a:pt x="301236" y="135610"/>
                    <a:pt x="295275" y="73025"/>
                  </a:cubicBezTo>
                  <a:cubicBezTo>
                    <a:pt x="294067" y="60338"/>
                    <a:pt x="293784" y="47557"/>
                    <a:pt x="292100" y="34925"/>
                  </a:cubicBezTo>
                  <a:cubicBezTo>
                    <a:pt x="291658" y="31608"/>
                    <a:pt x="291292" y="27767"/>
                    <a:pt x="288925" y="25400"/>
                  </a:cubicBezTo>
                  <a:cubicBezTo>
                    <a:pt x="286558" y="23033"/>
                    <a:pt x="282575" y="23283"/>
                    <a:pt x="279400" y="22225"/>
                  </a:cubicBezTo>
                  <a:cubicBezTo>
                    <a:pt x="278342" y="19050"/>
                    <a:pt x="278592" y="15067"/>
                    <a:pt x="276225" y="12700"/>
                  </a:cubicBezTo>
                  <a:cubicBezTo>
                    <a:pt x="273858" y="10333"/>
                    <a:pt x="269918" y="10444"/>
                    <a:pt x="266700" y="9525"/>
                  </a:cubicBezTo>
                  <a:cubicBezTo>
                    <a:pt x="251959" y="5313"/>
                    <a:pt x="252102" y="6294"/>
                    <a:pt x="234950" y="3175"/>
                  </a:cubicBezTo>
                  <a:cubicBezTo>
                    <a:pt x="229641" y="2210"/>
                    <a:pt x="224367" y="1058"/>
                    <a:pt x="219075" y="0"/>
                  </a:cubicBezTo>
                  <a:lnTo>
                    <a:pt x="104775" y="3175"/>
                  </a:lnTo>
                  <a:cubicBezTo>
                    <a:pt x="98733" y="3450"/>
                    <a:pt x="68367" y="7738"/>
                    <a:pt x="60325" y="9525"/>
                  </a:cubicBezTo>
                  <a:cubicBezTo>
                    <a:pt x="43025" y="13369"/>
                    <a:pt x="10054" y="20108"/>
                    <a:pt x="0" y="2222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157551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Hardware security tags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4725144"/>
            <a:ext cx="7344816" cy="1360019"/>
          </a:xfrm>
        </p:spPr>
        <p:txBody>
          <a:bodyPr/>
          <a:lstStyle/>
          <a:p>
            <a:pPr marL="0" indent="0">
              <a:buNone/>
            </a:pPr>
            <a:r>
              <a:rPr lang="en-CA" sz="2400" dirty="0" smtClean="0"/>
              <a:t>Information-flow security enforced w/ explicit hardware tags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/>
              <a:t>Tag for each core, register, memory page, etc.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/>
              <a:t>Each cache/memory access tagged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CA" sz="2400" dirty="0" smtClean="0"/>
              <a:t>Similar to Jif labels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05853" y="1484784"/>
            <a:ext cx="5332294" cy="3137461"/>
            <a:chOff x="1754307" y="1049860"/>
            <a:chExt cx="5332294" cy="3477996"/>
          </a:xfrm>
        </p:grpSpPr>
        <p:sp>
          <p:nvSpPr>
            <p:cNvPr id="6" name="Rectangle 5"/>
            <p:cNvSpPr/>
            <p:nvPr/>
          </p:nvSpPr>
          <p:spPr>
            <a:xfrm>
              <a:off x="1754307" y="1049860"/>
              <a:ext cx="5332294" cy="2838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92173" y="1173391"/>
              <a:ext cx="1106028" cy="82125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Core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536927" y="1173389"/>
              <a:ext cx="1347369" cy="72878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Crypto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Engine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96273" y="1173391"/>
              <a:ext cx="1106028" cy="82628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Core 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3734991" y="2288155"/>
              <a:ext cx="2561400" cy="33187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On-Chip Interconnect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93733" y="3353432"/>
              <a:ext cx="2408568" cy="38136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Memory Controller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46967" y="3006008"/>
              <a:ext cx="1347365" cy="72878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I/O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93731" y="2224719"/>
              <a:ext cx="1106028" cy="28335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95289" y="2752568"/>
              <a:ext cx="2407012" cy="38119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L2 cache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96273" y="2206275"/>
              <a:ext cx="1106028" cy="301798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92173" y="4078861"/>
              <a:ext cx="3209008" cy="4489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DRAM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46967" y="2083848"/>
              <a:ext cx="1347365" cy="72299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DMA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8985" y="1676398"/>
              <a:ext cx="347592" cy="31824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96273" y="1696533"/>
              <a:ext cx="349220" cy="303539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cxnSp>
          <p:nvCxnSpPr>
            <p:cNvPr id="20" name="Straight Arrow Connector 19"/>
            <p:cNvCxnSpPr>
              <a:stCxn id="7" idx="2"/>
              <a:endCxn id="13" idx="0"/>
            </p:cNvCxnSpPr>
            <p:nvPr/>
          </p:nvCxnSpPr>
          <p:spPr>
            <a:xfrm>
              <a:off x="2445188" y="1994643"/>
              <a:ext cx="1558" cy="230076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sp>
          <p:nvSpPr>
            <p:cNvPr id="21" name="Rounded Rectangle 20"/>
            <p:cNvSpPr/>
            <p:nvPr/>
          </p:nvSpPr>
          <p:spPr>
            <a:xfrm>
              <a:off x="5590344" y="4069376"/>
              <a:ext cx="1312084" cy="448995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Peripheral 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183506" y="3750935"/>
              <a:ext cx="0" cy="327926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23" name="Straight Arrow Connector 22"/>
            <p:cNvCxnSpPr>
              <a:endCxn id="21" idx="0"/>
            </p:cNvCxnSpPr>
            <p:nvPr/>
          </p:nvCxnSpPr>
          <p:spPr>
            <a:xfrm flipH="1">
              <a:off x="6349414" y="3736502"/>
              <a:ext cx="4" cy="332875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24" name="Straight Arrow Connector 23"/>
            <p:cNvCxnSpPr>
              <a:stCxn id="9" idx="2"/>
              <a:endCxn id="15" idx="0"/>
            </p:cNvCxnSpPr>
            <p:nvPr/>
          </p:nvCxnSpPr>
          <p:spPr>
            <a:xfrm>
              <a:off x="3749288" y="1999678"/>
              <a:ext cx="0" cy="20659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>
            <a:xfrm>
              <a:off x="3749288" y="2501014"/>
              <a:ext cx="0" cy="25861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>
            <a:xfrm>
              <a:off x="2446746" y="2501014"/>
              <a:ext cx="0" cy="258615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27" name="Straight Arrow Connector 26"/>
            <p:cNvCxnSpPr>
              <a:stCxn id="14" idx="3"/>
            </p:cNvCxnSpPr>
            <p:nvPr/>
          </p:nvCxnSpPr>
          <p:spPr>
            <a:xfrm>
              <a:off x="4302300" y="2943168"/>
              <a:ext cx="547452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>
            <a:xfrm>
              <a:off x="4302300" y="3541807"/>
              <a:ext cx="547452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>
            <a:xfrm flipH="1">
              <a:off x="5181626" y="1540478"/>
              <a:ext cx="355296" cy="374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>
            <a:xfrm>
              <a:off x="5181628" y="2413188"/>
              <a:ext cx="355294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>
            <a:xfrm>
              <a:off x="5181624" y="3376847"/>
              <a:ext cx="355298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triangle" w="sm" len="sm"/>
              <a:tailEnd type="triangle" w="sm" len="sm"/>
            </a:ln>
            <a:effectLst/>
          </p:spPr>
        </p:cxnSp>
        <p:sp>
          <p:nvSpPr>
            <p:cNvPr id="32" name="Rectangle 31"/>
            <p:cNvSpPr/>
            <p:nvPr/>
          </p:nvSpPr>
          <p:spPr>
            <a:xfrm>
              <a:off x="1888985" y="2224719"/>
              <a:ext cx="347592" cy="283354"/>
            </a:xfrm>
            <a:prstGeom prst="rect">
              <a:avLst/>
            </a:prstGeom>
            <a:pattFill prst="lgCheck">
              <a:fgClr>
                <a:srgbClr val="1F497D">
                  <a:lumMod val="20000"/>
                  <a:lumOff val="80000"/>
                </a:srgbClr>
              </a:fgClr>
              <a:bgClr>
                <a:srgbClr val="C0504D">
                  <a:lumMod val="40000"/>
                  <a:lumOff val="60000"/>
                </a:srgbClr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90974" y="2206273"/>
              <a:ext cx="347592" cy="301800"/>
            </a:xfrm>
            <a:prstGeom prst="rect">
              <a:avLst/>
            </a:prstGeom>
            <a:pattFill prst="lgCheck">
              <a:fgClr>
                <a:srgbClr val="1F497D">
                  <a:lumMod val="20000"/>
                  <a:lumOff val="80000"/>
                </a:srgbClr>
              </a:fgClr>
              <a:bgClr>
                <a:srgbClr val="C0504D">
                  <a:lumMod val="40000"/>
                  <a:lumOff val="60000"/>
                </a:srgbClr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92173" y="2752566"/>
              <a:ext cx="347592" cy="381197"/>
            </a:xfrm>
            <a:prstGeom prst="rect">
              <a:avLst/>
            </a:prstGeom>
            <a:pattFill prst="lgCheck">
              <a:fgClr>
                <a:srgbClr val="1F497D">
                  <a:lumMod val="20000"/>
                  <a:lumOff val="80000"/>
                </a:srgbClr>
              </a:fgClr>
              <a:bgClr>
                <a:srgbClr val="C0504D">
                  <a:lumMod val="40000"/>
                  <a:lumOff val="60000"/>
                </a:srgbClr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92173" y="4078861"/>
              <a:ext cx="347592" cy="448995"/>
            </a:xfrm>
            <a:prstGeom prst="rect">
              <a:avLst/>
            </a:prstGeom>
            <a:pattFill prst="lgCheck">
              <a:fgClr>
                <a:srgbClr val="1F497D">
                  <a:lumMod val="20000"/>
                  <a:lumOff val="80000"/>
                </a:srgbClr>
              </a:fgClr>
              <a:bgClr>
                <a:srgbClr val="C0504D">
                  <a:lumMod val="40000"/>
                  <a:lumOff val="60000"/>
                </a:srgbClr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888999" y="3353430"/>
              <a:ext cx="347592" cy="381361"/>
            </a:xfrm>
            <a:prstGeom prst="rect">
              <a:avLst/>
            </a:prstGeom>
            <a:pattFill prst="lgCheck">
              <a:fgClr>
                <a:srgbClr val="1F497D">
                  <a:lumMod val="20000"/>
                  <a:lumOff val="80000"/>
                </a:srgbClr>
              </a:fgClr>
              <a:bgClr>
                <a:srgbClr val="C0504D">
                  <a:lumMod val="40000"/>
                  <a:lumOff val="60000"/>
                </a:srgbClr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536922" y="1175454"/>
              <a:ext cx="344477" cy="283353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546968" y="2083646"/>
              <a:ext cx="349220" cy="283353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550736" y="3006008"/>
              <a:ext cx="344477" cy="283353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tag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98589" y="1678834"/>
              <a:ext cx="496423" cy="31580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RF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905125" y="1679132"/>
              <a:ext cx="90727" cy="315511"/>
            </a:xfrm>
            <a:prstGeom prst="rect">
              <a:avLst/>
            </a:prstGeom>
            <a:pattFill prst="lgCheck">
              <a:fgClr>
                <a:srgbClr val="1F497D">
                  <a:lumMod val="20000"/>
                  <a:lumOff val="80000"/>
                </a:srgbClr>
              </a:fgClr>
              <a:bgClr>
                <a:srgbClr val="C0504D">
                  <a:lumMod val="40000"/>
                  <a:lumOff val="60000"/>
                </a:srgbClr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805878" y="1689542"/>
              <a:ext cx="496423" cy="30969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RF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200525" y="1689543"/>
              <a:ext cx="101775" cy="305101"/>
            </a:xfrm>
            <a:prstGeom prst="rect">
              <a:avLst/>
            </a:prstGeom>
            <a:pattFill prst="lgCheck">
              <a:fgClr>
                <a:srgbClr val="1F497D">
                  <a:lumMod val="20000"/>
                  <a:lumOff val="80000"/>
                </a:srgbClr>
              </a:fgClr>
              <a:bgClr>
                <a:srgbClr val="C0504D">
                  <a:lumMod val="40000"/>
                  <a:lumOff val="60000"/>
                </a:srgbClr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459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Spatial partitioning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 smtClean="0"/>
              <a:t>Removes timing interference through </a:t>
            </a:r>
            <a:r>
              <a:rPr lang="en-CA" sz="2800" dirty="0" err="1" smtClean="0"/>
              <a:t>stateful</a:t>
            </a:r>
            <a:r>
              <a:rPr lang="en-CA" sz="2800" dirty="0" smtClean="0"/>
              <a:t> elements</a:t>
            </a:r>
          </a:p>
          <a:p>
            <a:pPr lvl="1"/>
            <a:r>
              <a:rPr lang="en-CA" sz="2400" dirty="0" smtClean="0"/>
              <a:t>Caches, buffers, etc.</a:t>
            </a:r>
          </a:p>
          <a:p>
            <a:r>
              <a:rPr lang="en-CA" sz="2800" dirty="0" smtClean="0"/>
              <a:t>Allocate state to each timing compartment</a:t>
            </a:r>
          </a:p>
          <a:p>
            <a:r>
              <a:rPr lang="en-CA" sz="2800" dirty="0" smtClean="0"/>
              <a:t>Flush state to prevent vulnerabilities when allocation changes</a:t>
            </a:r>
          </a:p>
          <a:p>
            <a:pPr lvl="1"/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75656" y="3645024"/>
            <a:ext cx="4981604" cy="2454677"/>
            <a:chOff x="418488" y="3320690"/>
            <a:chExt cx="6038772" cy="2962611"/>
          </a:xfrm>
        </p:grpSpPr>
        <p:sp>
          <p:nvSpPr>
            <p:cNvPr id="6" name="Rectangle 5"/>
            <p:cNvSpPr/>
            <p:nvPr/>
          </p:nvSpPr>
          <p:spPr>
            <a:xfrm>
              <a:off x="2567151" y="4923287"/>
              <a:ext cx="3881490" cy="13578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endParaRPr lang="en-US" sz="1600" dirty="0" smtClean="0"/>
            </a:p>
            <a:p>
              <a:pPr algn="ctr"/>
              <a:r>
                <a:rPr lang="en-US" sz="1600" dirty="0" smtClean="0"/>
                <a:t>L3 Cache</a:t>
              </a:r>
              <a:endParaRPr lang="en-US" sz="1600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979868" y="4684588"/>
              <a:ext cx="3060911" cy="0"/>
            </a:xfrm>
            <a:prstGeom prst="line">
              <a:avLst/>
            </a:prstGeom>
            <a:ln w="31750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6" idx="0"/>
            </p:cNvCxnSpPr>
            <p:nvPr/>
          </p:nvCxnSpPr>
          <p:spPr>
            <a:xfrm flipV="1">
              <a:off x="4507896" y="4702647"/>
              <a:ext cx="2429" cy="220640"/>
            </a:xfrm>
            <a:prstGeom prst="line">
              <a:avLst/>
            </a:prstGeom>
            <a:ln w="31750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13" idx="2"/>
            </p:cNvCxnSpPr>
            <p:nvPr/>
          </p:nvCxnSpPr>
          <p:spPr>
            <a:xfrm flipV="1">
              <a:off x="2979868" y="3692491"/>
              <a:ext cx="1" cy="992099"/>
            </a:xfrm>
            <a:prstGeom prst="line">
              <a:avLst/>
            </a:prstGeom>
            <a:ln w="31750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4" idx="2"/>
            </p:cNvCxnSpPr>
            <p:nvPr/>
          </p:nvCxnSpPr>
          <p:spPr>
            <a:xfrm flipV="1">
              <a:off x="3983016" y="3687074"/>
              <a:ext cx="16509" cy="997515"/>
            </a:xfrm>
            <a:prstGeom prst="line">
              <a:avLst/>
            </a:prstGeom>
            <a:ln w="31750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5" idx="2"/>
            </p:cNvCxnSpPr>
            <p:nvPr/>
          </p:nvCxnSpPr>
          <p:spPr>
            <a:xfrm flipV="1">
              <a:off x="6035923" y="3687075"/>
              <a:ext cx="4855" cy="1014294"/>
            </a:xfrm>
            <a:prstGeom prst="line">
              <a:avLst/>
            </a:prstGeom>
            <a:ln w="31750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16" idx="2"/>
            </p:cNvCxnSpPr>
            <p:nvPr/>
          </p:nvCxnSpPr>
          <p:spPr>
            <a:xfrm flipV="1">
              <a:off x="5015297" y="3688119"/>
              <a:ext cx="4854" cy="1008921"/>
            </a:xfrm>
            <a:prstGeom prst="line">
              <a:avLst/>
            </a:prstGeom>
            <a:ln w="31750"/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567151" y="3325062"/>
              <a:ext cx="825436" cy="367429"/>
            </a:xfrm>
            <a:prstGeom prst="rect">
              <a:avLst/>
            </a:prstGeom>
            <a:solidFill>
              <a:srgbClr val="ECB0B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Core</a:t>
              </a:r>
              <a:endParaRPr lang="en-US" sz="1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86807" y="3325062"/>
              <a:ext cx="825436" cy="362012"/>
            </a:xfrm>
            <a:prstGeom prst="rect">
              <a:avLst/>
            </a:prstGeom>
            <a:solidFill>
              <a:srgbClr val="ECB0B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Core</a:t>
              </a:r>
              <a:endParaRPr lang="en-US" sz="16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28060" y="3320690"/>
              <a:ext cx="825436" cy="36638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Core</a:t>
              </a:r>
              <a:endParaRPr lang="en-US" sz="1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07433" y="3320690"/>
              <a:ext cx="825436" cy="3674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Core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62295" y="3816483"/>
              <a:ext cx="825436" cy="403899"/>
            </a:xfrm>
            <a:prstGeom prst="rect">
              <a:avLst/>
            </a:prstGeom>
            <a:solidFill>
              <a:srgbClr val="ECB0B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L1/2</a:t>
              </a:r>
              <a:endParaRPr lang="en-US" sz="16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1951" y="3816483"/>
              <a:ext cx="825436" cy="398481"/>
            </a:xfrm>
            <a:prstGeom prst="rect">
              <a:avLst/>
            </a:prstGeom>
            <a:solidFill>
              <a:srgbClr val="ECB0B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L1/2</a:t>
              </a:r>
              <a:endParaRPr lang="en-US" sz="16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23204" y="3812110"/>
              <a:ext cx="825436" cy="4028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L1/2</a:t>
              </a:r>
              <a:endParaRPr lang="en-US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07433" y="3816483"/>
              <a:ext cx="825436" cy="3984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L1/2</a:t>
              </a:r>
              <a:endParaRPr lang="en-US" sz="16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72006" y="4923287"/>
              <a:ext cx="1935890" cy="13578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62295" y="4923287"/>
              <a:ext cx="1019656" cy="13578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35409" y="4923287"/>
              <a:ext cx="1019656" cy="13578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69346" y="4925482"/>
              <a:ext cx="3881490" cy="1357819"/>
            </a:xfrm>
            <a:prstGeom prst="rect">
              <a:avLst/>
            </a:prstGeom>
            <a:solidFill>
              <a:srgbClr val="ECB0B0"/>
            </a:solidFill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endParaRPr lang="en-US" sz="1600" dirty="0" smtClean="0"/>
            </a:p>
            <a:p>
              <a:pPr algn="ctr"/>
              <a:r>
                <a:rPr lang="en-US" sz="1600" dirty="0" smtClean="0"/>
                <a:t>L3 Cache</a:t>
              </a:r>
              <a:endParaRPr lang="en-US" sz="16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74201" y="4925482"/>
              <a:ext cx="1935890" cy="1357819"/>
            </a:xfrm>
            <a:prstGeom prst="rect">
              <a:avLst/>
            </a:prstGeom>
            <a:solidFill>
              <a:srgbClr val="ECB0B0"/>
            </a:solidFill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64490" y="4925482"/>
              <a:ext cx="1019656" cy="1357819"/>
            </a:xfrm>
            <a:prstGeom prst="rect">
              <a:avLst/>
            </a:prstGeom>
            <a:solidFill>
              <a:srgbClr val="ECB0B0"/>
            </a:solidFill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37604" y="4925482"/>
              <a:ext cx="1019656" cy="135781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8488" y="4343277"/>
              <a:ext cx="17131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L3 access comes</a:t>
              </a:r>
            </a:p>
            <a:p>
              <a:r>
                <a:rPr lang="en-US" dirty="0"/>
                <a:t>w</a:t>
              </a:r>
              <a:r>
                <a:rPr lang="en-US" dirty="0" smtClean="0"/>
                <a:t>ith a TCID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6650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Temporal partitioning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 smtClean="0"/>
              <a:t>Removes timing interference through resource contention</a:t>
            </a:r>
          </a:p>
          <a:p>
            <a:pPr lvl="1"/>
            <a:r>
              <a:rPr lang="en-CA" sz="2400" dirty="0" smtClean="0"/>
              <a:t>e.g., I/O ports, on-chip interconnects, DRAM channels</a:t>
            </a:r>
          </a:p>
          <a:p>
            <a:endParaRPr lang="en-CA" sz="2800" dirty="0" smtClean="0"/>
          </a:p>
          <a:p>
            <a:r>
              <a:rPr lang="en-CA" sz="2800" dirty="0" smtClean="0"/>
              <a:t>Timing compartments take turns accessing the resource</a:t>
            </a:r>
          </a:p>
          <a:p>
            <a:pPr lvl="1"/>
            <a:r>
              <a:rPr lang="en-CA" sz="2400" dirty="0" smtClean="0"/>
              <a:t>Time-division multiplexing</a:t>
            </a:r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03549" y="4565727"/>
            <a:ext cx="6327956" cy="1815601"/>
            <a:chOff x="1403549" y="3653101"/>
            <a:chExt cx="6327956" cy="1815601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447800" y="4953000"/>
              <a:ext cx="6283705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447798" y="4357357"/>
              <a:ext cx="1268541" cy="271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04844" y="4353193"/>
              <a:ext cx="1268541" cy="271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53995" y="4353192"/>
              <a:ext cx="1268541" cy="271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403549" y="4316075"/>
              <a:ext cx="0" cy="60264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58136" y="4316075"/>
              <a:ext cx="0" cy="60145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117638" y="4316075"/>
              <a:ext cx="0" cy="5988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09744" y="4324779"/>
              <a:ext cx="0" cy="5988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561868" y="4325332"/>
              <a:ext cx="0" cy="5988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03549" y="4675663"/>
              <a:ext cx="2714089" cy="17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209744" y="4675663"/>
              <a:ext cx="1312793" cy="17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79715" y="5099370"/>
              <a:ext cx="2008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 smtClean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DRAM Time Slots</a:t>
              </a:r>
              <a:endParaRPr lang="zh-CN" altLang="en-US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03015" y="4973852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 smtClean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Time</a:t>
              </a:r>
              <a:endParaRPr lang="zh-CN" altLang="en-US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59545" y="4628358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 smtClean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TC 0</a:t>
              </a:r>
              <a:endParaRPr lang="zh-CN" altLang="en-US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16591" y="4626870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 smtClean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TC 1</a:t>
              </a:r>
              <a:endParaRPr lang="zh-CN" altLang="en-US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65742" y="4626869"/>
              <a:ext cx="715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dirty="0" smtClean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TC N</a:t>
              </a:r>
              <a:endParaRPr lang="zh-CN" altLang="en-US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2" name="Left Brace 21"/>
            <p:cNvSpPr/>
            <p:nvPr/>
          </p:nvSpPr>
          <p:spPr>
            <a:xfrm rot="5400000">
              <a:off x="1961995" y="3524264"/>
              <a:ext cx="252442" cy="1310335"/>
            </a:xfrm>
            <a:prstGeom prst="lef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20025" y="3653101"/>
              <a:ext cx="683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Turn</a:t>
              </a:r>
              <a:endParaRPr lang="en-US" sz="20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890031" y="4447857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087431" y="4447857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277100" y="4442467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52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General </a:t>
            </a:r>
            <a:r>
              <a:rPr lang="en-CA" dirty="0"/>
              <a:t>a</a:t>
            </a:r>
            <a:r>
              <a:rPr lang="en-CA" dirty="0" smtClean="0"/>
              <a:t>rchitecture</a:t>
            </a:r>
            <a:br>
              <a:rPr lang="en-CA" dirty="0" smtClean="0"/>
            </a:br>
            <a:r>
              <a:rPr lang="en-CA" dirty="0" smtClean="0"/>
              <a:t>for secure autonomous CPS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827584" y="3629041"/>
            <a:ext cx="6696745" cy="1925142"/>
          </a:xfrm>
          <a:prstGeom prst="roundRect">
            <a:avLst>
              <a:gd name="adj" fmla="val 4687"/>
            </a:avLst>
          </a:prstGeom>
          <a:solidFill>
            <a:srgbClr val="EAEAEA"/>
          </a:solidFill>
          <a:ln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Connector 38"/>
          <p:cNvCxnSpPr/>
          <p:nvPr/>
        </p:nvCxnSpPr>
        <p:spPr>
          <a:xfrm>
            <a:off x="2987824" y="3629043"/>
            <a:ext cx="0" cy="120506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49652" y="3869589"/>
            <a:ext cx="1682496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Untrusted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software</a:t>
            </a:r>
            <a:endParaRPr lang="en-CA" dirty="0">
              <a:latin typeface="+mn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03848" y="3716356"/>
            <a:ext cx="4112709" cy="1021556"/>
            <a:chOff x="3587005" y="1889868"/>
            <a:chExt cx="4112709" cy="1021556"/>
          </a:xfrm>
        </p:grpSpPr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>
              <a:off x="4835686" y="2400646"/>
              <a:ext cx="163701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87005" y="2004646"/>
              <a:ext cx="1248681" cy="792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Verification</a:t>
              </a:r>
              <a:endParaRPr lang="en-CA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72696" y="1889868"/>
              <a:ext cx="1227018" cy="102155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Perception</a:t>
              </a:r>
            </a:p>
            <a:p>
              <a:pPr algn="ctr"/>
              <a:r>
                <a:rPr lang="en-CA" dirty="0" smtClean="0">
                  <a:latin typeface="+mn-lt"/>
                </a:rPr>
                <a:t>&amp;</a:t>
              </a:r>
            </a:p>
            <a:p>
              <a:pPr algn="ctr"/>
              <a:r>
                <a:rPr lang="en-CA" dirty="0" smtClean="0">
                  <a:latin typeface="+mn-lt"/>
                </a:rPr>
                <a:t>Planning</a:t>
              </a:r>
              <a:endParaRPr lang="en-CA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30247" y="2077481"/>
              <a:ext cx="1647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labelled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50" name="Straight Arrow Connector 49"/>
          <p:cNvCxnSpPr>
            <a:stCxn id="28" idx="3"/>
            <a:endCxn id="51" idx="1"/>
          </p:cNvCxnSpPr>
          <p:nvPr/>
        </p:nvCxnSpPr>
        <p:spPr>
          <a:xfrm>
            <a:off x="7316557" y="4227134"/>
            <a:ext cx="463392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79949" y="3903969"/>
            <a:ext cx="90685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dirty="0" smtClean="0">
                <a:latin typeface="+mn-lt"/>
              </a:rPr>
              <a:t>Vehicle</a:t>
            </a:r>
            <a:br>
              <a:rPr lang="en-CA" dirty="0" smtClean="0">
                <a:latin typeface="+mn-lt"/>
              </a:rPr>
            </a:br>
            <a:r>
              <a:rPr lang="en-CA" dirty="0" smtClean="0">
                <a:latin typeface="+mn-lt"/>
              </a:rPr>
              <a:t>controls</a:t>
            </a:r>
            <a:endParaRPr lang="en-CA" dirty="0">
              <a:latin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05798" y="1596260"/>
            <a:ext cx="3553706" cy="1427308"/>
            <a:chOff x="1234318" y="1596260"/>
            <a:chExt cx="3553706" cy="1427308"/>
          </a:xfrm>
        </p:grpSpPr>
        <p:sp>
          <p:nvSpPr>
            <p:cNvPr id="13" name="Cloud 12"/>
            <p:cNvSpPr/>
            <p:nvPr/>
          </p:nvSpPr>
          <p:spPr>
            <a:xfrm>
              <a:off x="3347864" y="2023754"/>
              <a:ext cx="1440160" cy="784449"/>
            </a:xfrm>
            <a:prstGeom prst="clou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Internet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234318" y="1596260"/>
              <a:ext cx="1681498" cy="1427308"/>
              <a:chOff x="485719" y="2199385"/>
              <a:chExt cx="1681498" cy="1427308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719" y="2199385"/>
                <a:ext cx="1681498" cy="1057976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658175" y="3257361"/>
                <a:ext cx="1338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>
                    <a:latin typeface="+mn-lt"/>
                  </a:rPr>
                  <a:t>Environment</a:t>
                </a:r>
                <a:endParaRPr lang="en-CA" dirty="0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105272" y="2874556"/>
            <a:ext cx="3754758" cy="534257"/>
            <a:chOff x="1377641" y="3557825"/>
            <a:chExt cx="4120265" cy="534257"/>
          </a:xfrm>
        </p:grpSpPr>
        <p:sp>
          <p:nvSpPr>
            <p:cNvPr id="77" name="Right Brace 76"/>
            <p:cNvSpPr/>
            <p:nvPr/>
          </p:nvSpPr>
          <p:spPr>
            <a:xfrm rot="5400000">
              <a:off x="3315502" y="1619964"/>
              <a:ext cx="244543" cy="4120265"/>
            </a:xfrm>
            <a:prstGeom prst="rightBrace">
              <a:avLst>
                <a:gd name="adj1" fmla="val 6081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21185" y="3722750"/>
              <a:ext cx="2023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</p:grpSp>
      <p:cxnSp>
        <p:nvCxnSpPr>
          <p:cNvPr id="98" name="Straight Connector 97"/>
          <p:cNvCxnSpPr/>
          <p:nvPr/>
        </p:nvCxnSpPr>
        <p:spPr>
          <a:xfrm flipH="1">
            <a:off x="827584" y="4834103"/>
            <a:ext cx="6696746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endCxn id="26" idx="0"/>
          </p:cNvCxnSpPr>
          <p:nvPr/>
        </p:nvCxnSpPr>
        <p:spPr>
          <a:xfrm flipH="1">
            <a:off x="1890900" y="3395191"/>
            <a:ext cx="310712" cy="47439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endCxn id="27" idx="0"/>
          </p:cNvCxnSpPr>
          <p:nvPr/>
        </p:nvCxnSpPr>
        <p:spPr>
          <a:xfrm>
            <a:off x="3533102" y="3395191"/>
            <a:ext cx="295087" cy="43594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827584" y="5549192"/>
            <a:ext cx="4938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+mn-lt"/>
              </a:rPr>
              <a:t>Processor with timing compartments</a:t>
            </a:r>
          </a:p>
          <a:p>
            <a:pPr marL="252000" indent="-180000">
              <a:buFont typeface="Arial" panose="020B0604020202020204" pitchFamily="34" charset="0"/>
              <a:buChar char="•"/>
            </a:pPr>
            <a:r>
              <a:rPr lang="en-CA" dirty="0" smtClean="0">
                <a:latin typeface="+mn-lt"/>
              </a:rPr>
              <a:t>Verified w/ </a:t>
            </a:r>
            <a:r>
              <a:rPr lang="en-CA" dirty="0" err="1" smtClean="0">
                <a:latin typeface="+mn-lt"/>
              </a:rPr>
              <a:t>ChiselFlow</a:t>
            </a:r>
            <a:r>
              <a:rPr lang="en-CA" dirty="0" smtClean="0">
                <a:latin typeface="+mn-lt"/>
              </a:rPr>
              <a:t> security-typed HDL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[CCS’18]</a:t>
            </a:r>
            <a:endParaRPr lang="en-CA" dirty="0" smtClean="0">
              <a:solidFill>
                <a:srgbClr val="000000"/>
              </a:solidFill>
              <a:latin typeface="Cronos Pro"/>
            </a:endParaRPr>
          </a:p>
          <a:p>
            <a:pPr marL="576000" lvl="1" indent="-216000">
              <a:buClr>
                <a:schemeClr val="tx1"/>
              </a:buClr>
              <a:buFont typeface="Cronos Pro" panose="020C0502030403020304" pitchFamily="34" charset="0"/>
              <a:buChar char="–"/>
            </a:pPr>
            <a:r>
              <a:rPr lang="en-CA" dirty="0" smtClean="0">
                <a:latin typeface="Cronos Pro"/>
              </a:rPr>
              <a:t>timing-sensitive in</a:t>
            </a:r>
            <a:r>
              <a:rPr lang="en-CA" dirty="0" smtClean="0">
                <a:solidFill>
                  <a:srgbClr val="000000"/>
                </a:solidFill>
                <a:latin typeface="Cronos Pro"/>
              </a:rPr>
              <a:t>formation-flow security</a:t>
            </a:r>
            <a:endParaRPr lang="en-CA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237359" y="2204864"/>
            <a:ext cx="2712217" cy="92333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/>
            <a:r>
              <a:rPr lang="en-CA" dirty="0" smtClean="0">
                <a:solidFill>
                  <a:srgbClr val="000000"/>
                </a:solidFill>
                <a:latin typeface="Cronos Pro"/>
              </a:rPr>
              <a:t>Programmed in </a:t>
            </a:r>
            <a:r>
              <a:rPr lang="en-CA" dirty="0">
                <a:solidFill>
                  <a:srgbClr val="000000"/>
                </a:solidFill>
                <a:latin typeface="Cronos Pro"/>
              </a:rPr>
              <a:t>Jif </a:t>
            </a:r>
            <a:r>
              <a:rPr lang="en-C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onos Pro"/>
              </a:rPr>
              <a:t>[POPL’99]</a:t>
            </a:r>
            <a:r>
              <a:rPr lang="en-CA" dirty="0">
                <a:solidFill>
                  <a:srgbClr val="000000"/>
                </a:solidFill>
                <a:latin typeface="Cronos Pro"/>
              </a:rPr>
              <a:t>:</a:t>
            </a:r>
          </a:p>
          <a:p>
            <a:pPr marL="252000" lvl="0" indent="-1800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0000"/>
                </a:solidFill>
                <a:latin typeface="Cronos Pro"/>
              </a:rPr>
              <a:t>memory safety</a:t>
            </a:r>
            <a:endParaRPr lang="en-CA" dirty="0">
              <a:solidFill>
                <a:srgbClr val="000000"/>
              </a:solidFill>
              <a:latin typeface="Cronos Pro"/>
            </a:endParaRPr>
          </a:p>
          <a:p>
            <a:pPr marL="252000" lvl="0" indent="-1800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0000"/>
                </a:solidFill>
                <a:latin typeface="Cronos Pro"/>
              </a:rPr>
              <a:t>information-flow security</a:t>
            </a:r>
            <a:endParaRPr lang="en-CA" dirty="0">
              <a:solidFill>
                <a:srgbClr val="000000"/>
              </a:solidFill>
              <a:latin typeface="Cronos Pro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4283968" y="3116046"/>
            <a:ext cx="1382554" cy="853961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6246645" y="3116046"/>
            <a:ext cx="197563" cy="689588"/>
          </a:xfrm>
          <a:prstGeom prst="straightConnector1">
            <a:avLst/>
          </a:prstGeom>
          <a:ln w="19050">
            <a:solidFill>
              <a:srgbClr val="4F81BD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75099" y="4991092"/>
            <a:ext cx="5057142" cy="4086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Verified microkernel OS (e.g., seL4 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[KEH</a:t>
            </a:r>
            <a:r>
              <a:rPr lang="en-CA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+</a:t>
            </a:r>
            <a:r>
              <a:rPr lang="en-CA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’09]</a:t>
            </a:r>
            <a:r>
              <a:rPr lang="en-CA" dirty="0" smtClean="0">
                <a:latin typeface="+mn-lt"/>
              </a:rPr>
              <a:t>)</a:t>
            </a:r>
            <a:endParaRPr lang="en-CA" dirty="0">
              <a:latin typeface="+mn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3" y="2713674"/>
            <a:ext cx="988489" cy="829352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609600" y="3532909"/>
            <a:ext cx="678873" cy="581891"/>
          </a:xfrm>
          <a:prstGeom prst="straightConnector1">
            <a:avLst/>
          </a:prstGeom>
          <a:ln w="22225" cap="rnd">
            <a:solidFill>
              <a:srgbClr val="C0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42109" y="3144982"/>
            <a:ext cx="969818" cy="96982"/>
          </a:xfrm>
          <a:prstGeom prst="straightConnector1">
            <a:avLst/>
          </a:prstGeom>
          <a:ln w="22225" cap="rnd">
            <a:solidFill>
              <a:srgbClr val="C00000"/>
            </a:solidFill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096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prototypes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CA" dirty="0" smtClean="0"/>
              <a:t>Secure processor: </a:t>
            </a:r>
            <a:r>
              <a:rPr lang="en-CA" dirty="0" err="1" smtClean="0"/>
              <a:t>HyperFlow</a:t>
            </a:r>
            <a:r>
              <a:rPr lang="en-CA" dirty="0" smtClean="0"/>
              <a:t> </a:t>
            </a:r>
            <a:r>
              <a:rPr lang="en-CA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[CCS’18]</a:t>
            </a:r>
            <a:endParaRPr lang="en-CA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514350"/>
            <a:r>
              <a:rPr lang="en-CA" dirty="0" smtClean="0"/>
              <a:t>Extends single-core RISC-V Rocket processor</a:t>
            </a:r>
          </a:p>
          <a:p>
            <a:pPr marL="914400" lvl="1" indent="-514350"/>
            <a:r>
              <a:rPr lang="en-CA" dirty="0" smtClean="0"/>
              <a:t>Full timing-channel protection</a:t>
            </a:r>
          </a:p>
          <a:p>
            <a:pPr marL="914400" lvl="1" indent="-514350"/>
            <a:r>
              <a:rPr lang="en-CA" dirty="0" smtClean="0"/>
              <a:t>Checked w/ security type system in </a:t>
            </a:r>
            <a:r>
              <a:rPr lang="en-CA" dirty="0" err="1" smtClean="0"/>
              <a:t>ChiselFlow</a:t>
            </a:r>
            <a:endParaRPr lang="en-CA" dirty="0" smtClean="0"/>
          </a:p>
          <a:p>
            <a:pPr marL="514350" indent="-514350">
              <a:buFont typeface="+mj-lt"/>
              <a:buAutoNum type="arabicPeriod"/>
            </a:pPr>
            <a:endParaRPr lang="en-C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dirty="0" smtClean="0">
                <a:solidFill>
                  <a:schemeClr val="bg1"/>
                </a:solidFill>
              </a:rPr>
              <a:t>Segway robot software</a:t>
            </a:r>
          </a:p>
          <a:p>
            <a:pPr marL="400050" lvl="1" indent="0">
              <a:buNone/>
            </a:pPr>
            <a:r>
              <a:rPr lang="en-CA" dirty="0" smtClean="0">
                <a:solidFill>
                  <a:schemeClr val="bg1"/>
                </a:solidFill>
              </a:rPr>
              <a:t>Verifier &amp; planner for lane following</a:t>
            </a:r>
          </a:p>
          <a:p>
            <a:pPr marL="914400" lvl="1" indent="-514350"/>
            <a:endParaRPr lang="en-C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dirty="0" smtClean="0">
                <a:solidFill>
                  <a:schemeClr val="bg1"/>
                </a:solidFill>
              </a:rPr>
              <a:t>Working on Jif compiler for RISC-V</a:t>
            </a:r>
          </a:p>
          <a:p>
            <a:pPr marL="0" indent="0">
              <a:buNone/>
            </a:pPr>
            <a:endParaRPr lang="en-CA" dirty="0" smtClean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37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prototypes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CA" dirty="0" smtClean="0"/>
              <a:t>Secure processor: </a:t>
            </a:r>
            <a:r>
              <a:rPr lang="en-CA" dirty="0" err="1" smtClean="0"/>
              <a:t>HyperFlow</a:t>
            </a:r>
            <a:r>
              <a:rPr lang="en-CA" dirty="0" smtClean="0"/>
              <a:t> </a:t>
            </a:r>
            <a:r>
              <a:rPr lang="en-CA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[CCS’18]</a:t>
            </a:r>
            <a:endParaRPr lang="en-CA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514350"/>
            <a:r>
              <a:rPr lang="en-CA" dirty="0" smtClean="0"/>
              <a:t>Extends single-core RISC-V Rocket processor</a:t>
            </a:r>
          </a:p>
          <a:p>
            <a:pPr marL="914400" lvl="1" indent="-514350"/>
            <a:r>
              <a:rPr lang="en-CA" dirty="0" smtClean="0"/>
              <a:t>Full timing-channel protection</a:t>
            </a:r>
          </a:p>
          <a:p>
            <a:pPr marL="914400" lvl="1" indent="-514350"/>
            <a:r>
              <a:rPr lang="en-CA" dirty="0" smtClean="0"/>
              <a:t>Checked w/ security type system in </a:t>
            </a:r>
            <a:r>
              <a:rPr lang="en-CA" dirty="0" err="1" smtClean="0"/>
              <a:t>ChiselFlow</a:t>
            </a:r>
            <a:endParaRPr lang="en-CA" dirty="0" smtClean="0"/>
          </a:p>
          <a:p>
            <a:pPr marL="514350" indent="-514350">
              <a:buFont typeface="+mj-lt"/>
              <a:buAutoNum type="arabicPeriod"/>
            </a:pPr>
            <a:endParaRPr lang="en-CA" dirty="0" smtClean="0"/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Segway robot software</a:t>
            </a:r>
          </a:p>
          <a:p>
            <a:pPr marL="914400" lvl="1" indent="-514350"/>
            <a:r>
              <a:rPr lang="en-CA" dirty="0" smtClean="0"/>
              <a:t>Verifier &amp; planner for lane following</a:t>
            </a:r>
          </a:p>
          <a:p>
            <a:pPr marL="914400" lvl="1" indent="-514350"/>
            <a:endParaRPr lang="en-CA" dirty="0"/>
          </a:p>
          <a:p>
            <a:pPr marL="0" indent="0">
              <a:buNone/>
            </a:pPr>
            <a:r>
              <a:rPr lang="en-CA" sz="2800" dirty="0" smtClean="0"/>
              <a:t>Jif compiler for RISC-V under development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64" t="2956" r="77355" b="2783"/>
          <a:stretch/>
        </p:blipFill>
        <p:spPr>
          <a:xfrm>
            <a:off x="7092280" y="3916945"/>
            <a:ext cx="1594520" cy="23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42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Software prototype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199"/>
            <a:ext cx="5601219" cy="4708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4" t="2956" r="77355" b="2783"/>
          <a:stretch/>
        </p:blipFill>
        <p:spPr>
          <a:xfrm>
            <a:off x="6058419" y="1698627"/>
            <a:ext cx="2628381" cy="394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28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Map data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441512" y="1221966"/>
            <a:ext cx="3733333" cy="5342857"/>
            <a:chOff x="2705333" y="1221966"/>
            <a:chExt cx="3733333" cy="53428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333" y="1221966"/>
              <a:ext cx="3733333" cy="5342857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3498850" y="2197100"/>
              <a:ext cx="2133600" cy="3568700"/>
            </a:xfrm>
            <a:prstGeom prst="roundRect">
              <a:avLst>
                <a:gd name="adj" fmla="val 24703"/>
              </a:avLst>
            </a:prstGeom>
            <a:noFill/>
            <a:ln>
              <a:solidFill>
                <a:srgbClr val="6298C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252395" y="2564904"/>
            <a:ext cx="15243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+mn-lt"/>
              </a:rPr>
              <a:t>Ground truth</a:t>
            </a:r>
            <a:br>
              <a:rPr lang="en-CA" sz="2000" dirty="0" smtClean="0">
                <a:latin typeface="+mn-lt"/>
              </a:rPr>
            </a:br>
            <a:r>
              <a:rPr lang="en-CA" sz="2000" dirty="0" smtClean="0">
                <a:latin typeface="+mn-lt"/>
              </a:rPr>
              <a:t>lane centre</a:t>
            </a:r>
          </a:p>
          <a:p>
            <a:r>
              <a:rPr lang="en-CA" sz="2000" dirty="0" smtClean="0">
                <a:latin typeface="+mn-lt"/>
              </a:rPr>
              <a:t>(shown for</a:t>
            </a:r>
            <a:br>
              <a:rPr lang="en-CA" sz="2000" dirty="0" smtClean="0">
                <a:latin typeface="+mn-lt"/>
              </a:rPr>
            </a:br>
            <a:r>
              <a:rPr lang="en-CA" sz="2000" dirty="0" smtClean="0">
                <a:latin typeface="+mn-lt"/>
              </a:rPr>
              <a:t>reference)</a:t>
            </a:r>
            <a:endParaRPr lang="en-CA" sz="2000" dirty="0">
              <a:latin typeface="+mn-lt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6368629" y="3068962"/>
            <a:ext cx="883766" cy="15766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15616" y="5579119"/>
            <a:ext cx="229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+mn-lt"/>
              </a:rPr>
              <a:t>Lane reward function</a:t>
            </a:r>
            <a:endParaRPr lang="en-CA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519502"/>
            <a:ext cx="320004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+mn-lt"/>
              </a:rPr>
              <a:t>Expected landmark location</a:t>
            </a:r>
          </a:p>
          <a:p>
            <a:pPr marL="360000" indent="-216000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+mn-lt"/>
              </a:rPr>
              <a:t>Verified against landmarks</a:t>
            </a:r>
            <a:br>
              <a:rPr lang="en-CA" sz="2000" dirty="0" smtClean="0">
                <a:latin typeface="+mn-lt"/>
              </a:rPr>
            </a:br>
            <a:r>
              <a:rPr lang="en-CA" sz="2000" dirty="0" smtClean="0">
                <a:latin typeface="+mn-lt"/>
              </a:rPr>
              <a:t>in environment</a:t>
            </a:r>
          </a:p>
          <a:p>
            <a:pPr marL="360000" indent="-216000">
              <a:buFont typeface="Arial" panose="020B0604020202020204" pitchFamily="34" charset="0"/>
              <a:buChar char="•"/>
            </a:pPr>
            <a:r>
              <a:rPr lang="en-CA" sz="2000" dirty="0" smtClean="0">
                <a:latin typeface="+mn-lt"/>
              </a:rPr>
              <a:t>Used </a:t>
            </a:r>
            <a:r>
              <a:rPr lang="en-CA" sz="2000" dirty="0" err="1" smtClean="0">
                <a:latin typeface="+mn-lt"/>
              </a:rPr>
              <a:t>ArUco</a:t>
            </a:r>
            <a:r>
              <a:rPr lang="en-CA" sz="2000" dirty="0" smtClean="0">
                <a:latin typeface="+mn-lt"/>
              </a:rPr>
              <a:t> tags to</a:t>
            </a:r>
            <a:br>
              <a:rPr lang="en-CA" sz="2000" dirty="0" smtClean="0">
                <a:latin typeface="+mn-lt"/>
              </a:rPr>
            </a:br>
            <a:r>
              <a:rPr lang="en-CA" sz="2000" dirty="0" smtClean="0">
                <a:latin typeface="+mn-lt"/>
              </a:rPr>
              <a:t>simplify sensor processing</a:t>
            </a:r>
            <a:endParaRPr lang="en-CA" sz="2000" dirty="0"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660243" y="5223587"/>
            <a:ext cx="1302768" cy="36841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60243" y="3165069"/>
            <a:ext cx="976507" cy="74272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202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Software implementation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Map verifier &amp; A*-based planner—630 lines of Jif</a:t>
            </a:r>
          </a:p>
          <a:p>
            <a:pPr lvl="1"/>
            <a:r>
              <a:rPr lang="en-CA" dirty="0" smtClean="0"/>
              <a:t>1,000 lines of Java code for network communication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3528" y="2924944"/>
            <a:ext cx="8496944" cy="2808311"/>
            <a:chOff x="323528" y="2492897"/>
            <a:chExt cx="8496944" cy="2808311"/>
          </a:xfrm>
          <a:solidFill>
            <a:srgbClr val="FAF0E6"/>
          </a:solidFill>
        </p:grpSpPr>
        <p:sp>
          <p:nvSpPr>
            <p:cNvPr id="5" name="TextBox 4"/>
            <p:cNvSpPr txBox="1"/>
            <p:nvPr/>
          </p:nvSpPr>
          <p:spPr>
            <a:xfrm>
              <a:off x="323528" y="2492897"/>
              <a:ext cx="3538736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b="1" dirty="0">
                  <a:latin typeface="Consolas" panose="020B0609020204030204" pitchFamily="49" charset="0"/>
                </a:rPr>
                <a:t>c</a:t>
              </a:r>
              <a:r>
                <a:rPr lang="en-CA" sz="1600" b="1" dirty="0" smtClean="0">
                  <a:latin typeface="Consolas" panose="020B0609020204030204" pitchFamily="49" charset="0"/>
                </a:rPr>
                <a:t>lass</a:t>
              </a:r>
              <a:r>
                <a:rPr lang="en-CA" sz="1600" dirty="0" smtClean="0">
                  <a:latin typeface="Consolas" panose="020B0609020204030204" pitchFamily="49" charset="0"/>
                </a:rPr>
                <a:t> Map[T,U] </a:t>
              </a:r>
              <a:r>
                <a:rPr lang="en-CA" sz="1600" b="1" dirty="0" smtClean="0">
                  <a:latin typeface="Consolas" panose="020B0609020204030204" pitchFamily="49" charset="0"/>
                </a:rPr>
                <a:t>where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>
                  <a:latin typeface="Consolas" panose="020B0609020204030204" pitchFamily="49" charset="0"/>
                </a:rPr>
                <a:t>T ⊑ </a:t>
              </a:r>
              <a:r>
                <a:rPr lang="en-CA" sz="1600" dirty="0" smtClean="0">
                  <a:latin typeface="Consolas" panose="020B0609020204030204" pitchFamily="49" charset="0"/>
                </a:rPr>
                <a:t>U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Grid{U}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unverif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Grid{T}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b="1" dirty="0" smtClean="0">
                  <a:latin typeface="Consolas" panose="020B0609020204030204" pitchFamily="49" charset="0"/>
                </a:rPr>
                <a:t>void</a:t>
              </a:r>
              <a:r>
                <a:rPr lang="en-CA" sz="1600" dirty="0" smtClean="0">
                  <a:latin typeface="Consolas" panose="020B0609020204030204" pitchFamily="49" charset="0"/>
                </a:rPr>
                <a:t> verify(map, sensor) {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if</a:t>
              </a:r>
              <a:r>
                <a:rPr lang="en-CA" sz="1600" dirty="0" smtClean="0">
                  <a:latin typeface="Consolas" panose="020B0609020204030204" pitchFamily="49" charset="0"/>
                </a:rPr>
                <a:t> 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canVerify</a:t>
              </a:r>
              <a:r>
                <a:rPr lang="en-CA" sz="1600" dirty="0" smtClean="0">
                  <a:latin typeface="Consolas" panose="020B0609020204030204" pitchFamily="49" charset="0"/>
                </a:rPr>
                <a:t>(map, sensor))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 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endorse</a:t>
              </a:r>
              <a:r>
                <a:rPr lang="en-CA" sz="1600" dirty="0" smtClean="0">
                  <a:latin typeface="Consolas" panose="020B0609020204030204" pitchFamily="49" charset="0"/>
                </a:rPr>
                <a:t>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map.unverif</a:t>
              </a:r>
              <a:r>
                <a:rPr lang="en-CA" sz="1600" dirty="0" smtClean="0">
                  <a:latin typeface="Consolas" panose="020B0609020204030204" pitchFamily="49" charset="0"/>
                </a:rPr>
                <a:t>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else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29608" y="2492897"/>
              <a:ext cx="4690864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dirty="0" smtClean="0">
                  <a:latin typeface="Consolas" panose="020B0609020204030204" pitchFamily="49" charset="0"/>
                </a:rPr>
                <a:t>Plan{T} plan(start, goal, map)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If map unverified, use contingency.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grid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if (grid ==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)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contingency(start, goal);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Do A*.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astar</a:t>
              </a:r>
              <a:r>
                <a:rPr lang="en-CA" sz="1600" dirty="0" smtClean="0">
                  <a:latin typeface="Consolas" panose="020B0609020204030204" pitchFamily="49" charset="0"/>
                </a:rPr>
                <a:t>(start, goal, grid);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>
                <a:latin typeface="Consolas" panose="020B06090202040302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20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Software implementation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Map verifier &amp; A*-based planner—630 lines of Jif</a:t>
            </a:r>
          </a:p>
          <a:p>
            <a:pPr lvl="1"/>
            <a:r>
              <a:rPr lang="en-CA" dirty="0"/>
              <a:t>1,000 lines of Java code for network communication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3528" y="2924945"/>
            <a:ext cx="8496944" cy="2808311"/>
            <a:chOff x="323528" y="2492897"/>
            <a:chExt cx="8496944" cy="2808311"/>
          </a:xfrm>
          <a:solidFill>
            <a:srgbClr val="FAF0E6"/>
          </a:solidFill>
        </p:grpSpPr>
        <p:sp>
          <p:nvSpPr>
            <p:cNvPr id="5" name="TextBox 4"/>
            <p:cNvSpPr txBox="1"/>
            <p:nvPr/>
          </p:nvSpPr>
          <p:spPr>
            <a:xfrm>
              <a:off x="323528" y="2492897"/>
              <a:ext cx="3538736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b="1" dirty="0">
                  <a:latin typeface="Consolas" panose="020B0609020204030204" pitchFamily="49" charset="0"/>
                </a:rPr>
                <a:t>c</a:t>
              </a:r>
              <a:r>
                <a:rPr lang="en-CA" sz="1600" b="1" dirty="0" smtClean="0">
                  <a:latin typeface="Consolas" panose="020B0609020204030204" pitchFamily="49" charset="0"/>
                </a:rPr>
                <a:t>lass</a:t>
              </a:r>
              <a:r>
                <a:rPr lang="en-CA" sz="1600" dirty="0" smtClean="0">
                  <a:latin typeface="Consolas" panose="020B0609020204030204" pitchFamily="49" charset="0"/>
                </a:rPr>
                <a:t> Map[T,U] </a:t>
              </a:r>
              <a:r>
                <a:rPr lang="en-CA" sz="1600" b="1" dirty="0" smtClean="0">
                  <a:latin typeface="Consolas" panose="020B0609020204030204" pitchFamily="49" charset="0"/>
                </a:rPr>
                <a:t>where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>
                  <a:latin typeface="Consolas" panose="020B0609020204030204" pitchFamily="49" charset="0"/>
                </a:rPr>
                <a:t>T ⊑ </a:t>
              </a:r>
              <a:r>
                <a:rPr lang="en-CA" sz="1600" dirty="0" smtClean="0">
                  <a:latin typeface="Consolas" panose="020B0609020204030204" pitchFamily="49" charset="0"/>
                </a:rPr>
                <a:t>U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Grid{U}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unverif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Grid{T}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b="1" dirty="0" smtClean="0">
                  <a:latin typeface="Consolas" panose="020B0609020204030204" pitchFamily="49" charset="0"/>
                </a:rPr>
                <a:t>void</a:t>
              </a:r>
              <a:r>
                <a:rPr lang="en-CA" sz="1600" dirty="0" smtClean="0">
                  <a:latin typeface="Consolas" panose="020B0609020204030204" pitchFamily="49" charset="0"/>
                </a:rPr>
                <a:t> verify(map, sensor) {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if</a:t>
              </a:r>
              <a:r>
                <a:rPr lang="en-CA" sz="1600" dirty="0" smtClean="0">
                  <a:latin typeface="Consolas" panose="020B0609020204030204" pitchFamily="49" charset="0"/>
                </a:rPr>
                <a:t> 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canVerify</a:t>
              </a:r>
              <a:r>
                <a:rPr lang="en-CA" sz="1600" dirty="0" smtClean="0">
                  <a:latin typeface="Consolas" panose="020B0609020204030204" pitchFamily="49" charset="0"/>
                </a:rPr>
                <a:t>(map, sensor))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 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endorse</a:t>
              </a:r>
              <a:r>
                <a:rPr lang="en-CA" sz="1600" dirty="0" smtClean="0">
                  <a:latin typeface="Consolas" panose="020B0609020204030204" pitchFamily="49" charset="0"/>
                </a:rPr>
                <a:t>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map.unverif</a:t>
              </a:r>
              <a:r>
                <a:rPr lang="en-CA" sz="1600" dirty="0" smtClean="0">
                  <a:latin typeface="Consolas" panose="020B0609020204030204" pitchFamily="49" charset="0"/>
                </a:rPr>
                <a:t>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else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29608" y="2492897"/>
              <a:ext cx="4690864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dirty="0" smtClean="0">
                  <a:latin typeface="Consolas" panose="020B0609020204030204" pitchFamily="49" charset="0"/>
                </a:rPr>
                <a:t>Plan{T} plan(start, goal, map)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If map unverified, use contingency.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grid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if (grid ==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)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contingency(start, goal);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Do A*.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astar</a:t>
              </a:r>
              <a:r>
                <a:rPr lang="en-CA" sz="1600" dirty="0" smtClean="0">
                  <a:latin typeface="Consolas" panose="020B0609020204030204" pitchFamily="49" charset="0"/>
                </a:rPr>
                <a:t>(start, goal, grid);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>
                <a:latin typeface="Consolas" panose="020B0609020204030204" pitchFamily="49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23528" y="2924945"/>
            <a:ext cx="3384376" cy="11521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3708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206" y="2310087"/>
            <a:ext cx="5823524" cy="25319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7200" y="1916832"/>
            <a:ext cx="8075240" cy="32157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Networked </a:t>
            </a:r>
            <a:r>
              <a:rPr lang="en-CA" dirty="0" err="1" smtClean="0"/>
              <a:t>CPSes</a:t>
            </a:r>
            <a:r>
              <a:rPr lang="en-CA" dirty="0" smtClean="0"/>
              <a:t> are everywhere!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96" y="4751610"/>
            <a:ext cx="1391349" cy="172891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44" y="1390375"/>
            <a:ext cx="1950655" cy="1693093"/>
          </a:xfrm>
        </p:spPr>
      </p:pic>
      <p:cxnSp>
        <p:nvCxnSpPr>
          <p:cNvPr id="15" name="Straight Connector 14"/>
          <p:cNvCxnSpPr/>
          <p:nvPr/>
        </p:nvCxnSpPr>
        <p:spPr>
          <a:xfrm flipH="1">
            <a:off x="6212855" y="2614052"/>
            <a:ext cx="663401" cy="6649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113126" y="3962015"/>
            <a:ext cx="986806" cy="109076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395168" y="3083468"/>
            <a:ext cx="985204" cy="985204"/>
            <a:chOff x="5755520" y="3063927"/>
            <a:chExt cx="985204" cy="9852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520" y="3063927"/>
              <a:ext cx="985204" cy="985204"/>
            </a:xfrm>
            <a:prstGeom prst="rect">
              <a:avLst/>
            </a:prstGeom>
          </p:spPr>
        </p:pic>
        <p:sp>
          <p:nvSpPr>
            <p:cNvPr id="22" name="Freeform 21"/>
            <p:cNvSpPr/>
            <p:nvPr/>
          </p:nvSpPr>
          <p:spPr>
            <a:xfrm>
              <a:off x="6110689" y="3348108"/>
              <a:ext cx="362788" cy="324212"/>
            </a:xfrm>
            <a:custGeom>
              <a:avLst/>
              <a:gdLst>
                <a:gd name="connsiteX0" fmla="*/ 132203 w 362788"/>
                <a:gd name="connsiteY0" fmla="*/ 316837 h 324212"/>
                <a:gd name="connsiteX1" fmla="*/ 132203 w 362788"/>
                <a:gd name="connsiteY1" fmla="*/ 316837 h 324212"/>
                <a:gd name="connsiteX2" fmla="*/ 106497 w 362788"/>
                <a:gd name="connsiteY2" fmla="*/ 298475 h 324212"/>
                <a:gd name="connsiteX3" fmla="*/ 91807 w 362788"/>
                <a:gd name="connsiteY3" fmla="*/ 276441 h 324212"/>
                <a:gd name="connsiteX4" fmla="*/ 69774 w 362788"/>
                <a:gd name="connsiteY4" fmla="*/ 243391 h 324212"/>
                <a:gd name="connsiteX5" fmla="*/ 62429 w 362788"/>
                <a:gd name="connsiteY5" fmla="*/ 232374 h 324212"/>
                <a:gd name="connsiteX6" fmla="*/ 55084 w 362788"/>
                <a:gd name="connsiteY6" fmla="*/ 221357 h 324212"/>
                <a:gd name="connsiteX7" fmla="*/ 44068 w 362788"/>
                <a:gd name="connsiteY7" fmla="*/ 210340 h 324212"/>
                <a:gd name="connsiteX8" fmla="*/ 40395 w 362788"/>
                <a:gd name="connsiteY8" fmla="*/ 199323 h 324212"/>
                <a:gd name="connsiteX9" fmla="*/ 29378 w 362788"/>
                <a:gd name="connsiteY9" fmla="*/ 191979 h 324212"/>
                <a:gd name="connsiteX10" fmla="*/ 22034 w 362788"/>
                <a:gd name="connsiteY10" fmla="*/ 169945 h 324212"/>
                <a:gd name="connsiteX11" fmla="*/ 7345 w 362788"/>
                <a:gd name="connsiteY11" fmla="*/ 147911 h 324212"/>
                <a:gd name="connsiteX12" fmla="*/ 3672 w 362788"/>
                <a:gd name="connsiteY12" fmla="*/ 133222 h 324212"/>
                <a:gd name="connsiteX13" fmla="*/ 0 w 362788"/>
                <a:gd name="connsiteY13" fmla="*/ 122205 h 324212"/>
                <a:gd name="connsiteX14" fmla="*/ 11017 w 362788"/>
                <a:gd name="connsiteY14" fmla="*/ 78138 h 324212"/>
                <a:gd name="connsiteX15" fmla="*/ 18362 w 362788"/>
                <a:gd name="connsiteY15" fmla="*/ 48759 h 324212"/>
                <a:gd name="connsiteX16" fmla="*/ 33051 w 362788"/>
                <a:gd name="connsiteY16" fmla="*/ 26726 h 324212"/>
                <a:gd name="connsiteX17" fmla="*/ 66101 w 362788"/>
                <a:gd name="connsiteY17" fmla="*/ 15709 h 324212"/>
                <a:gd name="connsiteX18" fmla="*/ 77118 w 362788"/>
                <a:gd name="connsiteY18" fmla="*/ 12037 h 324212"/>
                <a:gd name="connsiteX19" fmla="*/ 88135 w 362788"/>
                <a:gd name="connsiteY19" fmla="*/ 4692 h 324212"/>
                <a:gd name="connsiteX20" fmla="*/ 176270 w 362788"/>
                <a:gd name="connsiteY20" fmla="*/ 4692 h 324212"/>
                <a:gd name="connsiteX21" fmla="*/ 205648 w 362788"/>
                <a:gd name="connsiteY21" fmla="*/ 8364 h 324212"/>
                <a:gd name="connsiteX22" fmla="*/ 235027 w 362788"/>
                <a:gd name="connsiteY22" fmla="*/ 15709 h 324212"/>
                <a:gd name="connsiteX23" fmla="*/ 246044 w 362788"/>
                <a:gd name="connsiteY23" fmla="*/ 23053 h 324212"/>
                <a:gd name="connsiteX24" fmla="*/ 264405 w 362788"/>
                <a:gd name="connsiteY24" fmla="*/ 56104 h 324212"/>
                <a:gd name="connsiteX25" fmla="*/ 312145 w 362788"/>
                <a:gd name="connsiteY25" fmla="*/ 85482 h 324212"/>
                <a:gd name="connsiteX26" fmla="*/ 326834 w 362788"/>
                <a:gd name="connsiteY26" fmla="*/ 107516 h 324212"/>
                <a:gd name="connsiteX27" fmla="*/ 345195 w 362788"/>
                <a:gd name="connsiteY27" fmla="*/ 147911 h 324212"/>
                <a:gd name="connsiteX28" fmla="*/ 356212 w 362788"/>
                <a:gd name="connsiteY28" fmla="*/ 158928 h 324212"/>
                <a:gd name="connsiteX29" fmla="*/ 356212 w 362788"/>
                <a:gd name="connsiteY29" fmla="*/ 243391 h 324212"/>
                <a:gd name="connsiteX30" fmla="*/ 345195 w 362788"/>
                <a:gd name="connsiteY30" fmla="*/ 265425 h 324212"/>
                <a:gd name="connsiteX31" fmla="*/ 323162 w 362788"/>
                <a:gd name="connsiteY31" fmla="*/ 272769 h 324212"/>
                <a:gd name="connsiteX32" fmla="*/ 301128 w 362788"/>
                <a:gd name="connsiteY32" fmla="*/ 280114 h 324212"/>
                <a:gd name="connsiteX33" fmla="*/ 290111 w 362788"/>
                <a:gd name="connsiteY33" fmla="*/ 287458 h 324212"/>
                <a:gd name="connsiteX34" fmla="*/ 260733 w 362788"/>
                <a:gd name="connsiteY34" fmla="*/ 291131 h 324212"/>
                <a:gd name="connsiteX35" fmla="*/ 249716 w 362788"/>
                <a:gd name="connsiteY35" fmla="*/ 294803 h 324212"/>
                <a:gd name="connsiteX36" fmla="*/ 227682 w 362788"/>
                <a:gd name="connsiteY36" fmla="*/ 309492 h 324212"/>
                <a:gd name="connsiteX37" fmla="*/ 205648 w 362788"/>
                <a:gd name="connsiteY37" fmla="*/ 316837 h 324212"/>
                <a:gd name="connsiteX38" fmla="*/ 176270 w 362788"/>
                <a:gd name="connsiteY38" fmla="*/ 324181 h 324212"/>
                <a:gd name="connsiteX39" fmla="*/ 132203 w 362788"/>
                <a:gd name="connsiteY39" fmla="*/ 316837 h 3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62788" h="324212">
                  <a:moveTo>
                    <a:pt x="132203" y="316837"/>
                  </a:moveTo>
                  <a:lnTo>
                    <a:pt x="132203" y="316837"/>
                  </a:lnTo>
                  <a:cubicBezTo>
                    <a:pt x="123634" y="310716"/>
                    <a:pt x="113943" y="305921"/>
                    <a:pt x="106497" y="298475"/>
                  </a:cubicBezTo>
                  <a:cubicBezTo>
                    <a:pt x="100255" y="292233"/>
                    <a:pt x="96704" y="283786"/>
                    <a:pt x="91807" y="276441"/>
                  </a:cubicBezTo>
                  <a:lnTo>
                    <a:pt x="69774" y="243391"/>
                  </a:lnTo>
                  <a:lnTo>
                    <a:pt x="62429" y="232374"/>
                  </a:lnTo>
                  <a:cubicBezTo>
                    <a:pt x="59981" y="228702"/>
                    <a:pt x="58205" y="224478"/>
                    <a:pt x="55084" y="221357"/>
                  </a:cubicBezTo>
                  <a:lnTo>
                    <a:pt x="44068" y="210340"/>
                  </a:lnTo>
                  <a:cubicBezTo>
                    <a:pt x="42844" y="206668"/>
                    <a:pt x="42813" y="202346"/>
                    <a:pt x="40395" y="199323"/>
                  </a:cubicBezTo>
                  <a:cubicBezTo>
                    <a:pt x="37638" y="195877"/>
                    <a:pt x="31717" y="195722"/>
                    <a:pt x="29378" y="191979"/>
                  </a:cubicBezTo>
                  <a:cubicBezTo>
                    <a:pt x="25275" y="185414"/>
                    <a:pt x="26328" y="176387"/>
                    <a:pt x="22034" y="169945"/>
                  </a:cubicBezTo>
                  <a:lnTo>
                    <a:pt x="7345" y="147911"/>
                  </a:lnTo>
                  <a:cubicBezTo>
                    <a:pt x="6121" y="143015"/>
                    <a:pt x="5059" y="138075"/>
                    <a:pt x="3672" y="133222"/>
                  </a:cubicBezTo>
                  <a:cubicBezTo>
                    <a:pt x="2609" y="129500"/>
                    <a:pt x="0" y="126076"/>
                    <a:pt x="0" y="122205"/>
                  </a:cubicBezTo>
                  <a:cubicBezTo>
                    <a:pt x="0" y="98599"/>
                    <a:pt x="6459" y="100931"/>
                    <a:pt x="11017" y="78138"/>
                  </a:cubicBezTo>
                  <a:cubicBezTo>
                    <a:pt x="12035" y="73045"/>
                    <a:pt x="14831" y="55114"/>
                    <a:pt x="18362" y="48759"/>
                  </a:cubicBezTo>
                  <a:cubicBezTo>
                    <a:pt x="22649" y="41043"/>
                    <a:pt x="24677" y="29518"/>
                    <a:pt x="33051" y="26726"/>
                  </a:cubicBezTo>
                  <a:lnTo>
                    <a:pt x="66101" y="15709"/>
                  </a:lnTo>
                  <a:lnTo>
                    <a:pt x="77118" y="12037"/>
                  </a:lnTo>
                  <a:cubicBezTo>
                    <a:pt x="80790" y="9589"/>
                    <a:pt x="84078" y="6431"/>
                    <a:pt x="88135" y="4692"/>
                  </a:cubicBezTo>
                  <a:cubicBezTo>
                    <a:pt x="112249" y="-5643"/>
                    <a:pt x="167509" y="4254"/>
                    <a:pt x="176270" y="4692"/>
                  </a:cubicBezTo>
                  <a:cubicBezTo>
                    <a:pt x="186063" y="5916"/>
                    <a:pt x="195948" y="6545"/>
                    <a:pt x="205648" y="8364"/>
                  </a:cubicBezTo>
                  <a:cubicBezTo>
                    <a:pt x="215570" y="10224"/>
                    <a:pt x="235027" y="15709"/>
                    <a:pt x="235027" y="15709"/>
                  </a:cubicBezTo>
                  <a:cubicBezTo>
                    <a:pt x="238699" y="18157"/>
                    <a:pt x="243287" y="19607"/>
                    <a:pt x="246044" y="23053"/>
                  </a:cubicBezTo>
                  <a:cubicBezTo>
                    <a:pt x="261352" y="42188"/>
                    <a:pt x="227400" y="31434"/>
                    <a:pt x="264405" y="56104"/>
                  </a:cubicBezTo>
                  <a:cubicBezTo>
                    <a:pt x="294651" y="76267"/>
                    <a:pt x="278775" y="66414"/>
                    <a:pt x="312145" y="85482"/>
                  </a:cubicBezTo>
                  <a:cubicBezTo>
                    <a:pt x="317041" y="92827"/>
                    <a:pt x="324043" y="99142"/>
                    <a:pt x="326834" y="107516"/>
                  </a:cubicBezTo>
                  <a:cubicBezTo>
                    <a:pt x="333182" y="126561"/>
                    <a:pt x="333194" y="131910"/>
                    <a:pt x="345195" y="147911"/>
                  </a:cubicBezTo>
                  <a:cubicBezTo>
                    <a:pt x="348311" y="152066"/>
                    <a:pt x="352540" y="155256"/>
                    <a:pt x="356212" y="158928"/>
                  </a:cubicBezTo>
                  <a:cubicBezTo>
                    <a:pt x="367277" y="192126"/>
                    <a:pt x="362343" y="172877"/>
                    <a:pt x="356212" y="243391"/>
                  </a:cubicBezTo>
                  <a:cubicBezTo>
                    <a:pt x="355775" y="248417"/>
                    <a:pt x="349407" y="262792"/>
                    <a:pt x="345195" y="265425"/>
                  </a:cubicBezTo>
                  <a:cubicBezTo>
                    <a:pt x="338630" y="269528"/>
                    <a:pt x="330506" y="270321"/>
                    <a:pt x="323162" y="272769"/>
                  </a:cubicBezTo>
                  <a:cubicBezTo>
                    <a:pt x="323157" y="272771"/>
                    <a:pt x="301132" y="280111"/>
                    <a:pt x="301128" y="280114"/>
                  </a:cubicBezTo>
                  <a:cubicBezTo>
                    <a:pt x="297456" y="282562"/>
                    <a:pt x="294369" y="286297"/>
                    <a:pt x="290111" y="287458"/>
                  </a:cubicBezTo>
                  <a:cubicBezTo>
                    <a:pt x="280590" y="290055"/>
                    <a:pt x="270526" y="289907"/>
                    <a:pt x="260733" y="291131"/>
                  </a:cubicBezTo>
                  <a:cubicBezTo>
                    <a:pt x="257061" y="292355"/>
                    <a:pt x="253100" y="292923"/>
                    <a:pt x="249716" y="294803"/>
                  </a:cubicBezTo>
                  <a:cubicBezTo>
                    <a:pt x="242000" y="299090"/>
                    <a:pt x="236056" y="306701"/>
                    <a:pt x="227682" y="309492"/>
                  </a:cubicBezTo>
                  <a:lnTo>
                    <a:pt x="205648" y="316837"/>
                  </a:lnTo>
                  <a:cubicBezTo>
                    <a:pt x="194208" y="320650"/>
                    <a:pt x="189561" y="322704"/>
                    <a:pt x="176270" y="324181"/>
                  </a:cubicBezTo>
                  <a:cubicBezTo>
                    <a:pt x="171404" y="324722"/>
                    <a:pt x="139547" y="318061"/>
                    <a:pt x="132203" y="316837"/>
                  </a:cubicBezTo>
                  <a:close/>
                </a:path>
              </a:pathLst>
            </a:custGeom>
            <a:solidFill>
              <a:srgbClr val="2B2C27"/>
            </a:solidFill>
            <a:ln>
              <a:solidFill>
                <a:srgbClr val="2B2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3226756" y="3083468"/>
            <a:ext cx="985204" cy="985204"/>
            <a:chOff x="5755520" y="3063927"/>
            <a:chExt cx="985204" cy="9852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520" y="3063927"/>
              <a:ext cx="985204" cy="985204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6110689" y="3348108"/>
              <a:ext cx="362788" cy="324212"/>
            </a:xfrm>
            <a:custGeom>
              <a:avLst/>
              <a:gdLst>
                <a:gd name="connsiteX0" fmla="*/ 132203 w 362788"/>
                <a:gd name="connsiteY0" fmla="*/ 316837 h 324212"/>
                <a:gd name="connsiteX1" fmla="*/ 132203 w 362788"/>
                <a:gd name="connsiteY1" fmla="*/ 316837 h 324212"/>
                <a:gd name="connsiteX2" fmla="*/ 106497 w 362788"/>
                <a:gd name="connsiteY2" fmla="*/ 298475 h 324212"/>
                <a:gd name="connsiteX3" fmla="*/ 91807 w 362788"/>
                <a:gd name="connsiteY3" fmla="*/ 276441 h 324212"/>
                <a:gd name="connsiteX4" fmla="*/ 69774 w 362788"/>
                <a:gd name="connsiteY4" fmla="*/ 243391 h 324212"/>
                <a:gd name="connsiteX5" fmla="*/ 62429 w 362788"/>
                <a:gd name="connsiteY5" fmla="*/ 232374 h 324212"/>
                <a:gd name="connsiteX6" fmla="*/ 55084 w 362788"/>
                <a:gd name="connsiteY6" fmla="*/ 221357 h 324212"/>
                <a:gd name="connsiteX7" fmla="*/ 44068 w 362788"/>
                <a:gd name="connsiteY7" fmla="*/ 210340 h 324212"/>
                <a:gd name="connsiteX8" fmla="*/ 40395 w 362788"/>
                <a:gd name="connsiteY8" fmla="*/ 199323 h 324212"/>
                <a:gd name="connsiteX9" fmla="*/ 29378 w 362788"/>
                <a:gd name="connsiteY9" fmla="*/ 191979 h 324212"/>
                <a:gd name="connsiteX10" fmla="*/ 22034 w 362788"/>
                <a:gd name="connsiteY10" fmla="*/ 169945 h 324212"/>
                <a:gd name="connsiteX11" fmla="*/ 7345 w 362788"/>
                <a:gd name="connsiteY11" fmla="*/ 147911 h 324212"/>
                <a:gd name="connsiteX12" fmla="*/ 3672 w 362788"/>
                <a:gd name="connsiteY12" fmla="*/ 133222 h 324212"/>
                <a:gd name="connsiteX13" fmla="*/ 0 w 362788"/>
                <a:gd name="connsiteY13" fmla="*/ 122205 h 324212"/>
                <a:gd name="connsiteX14" fmla="*/ 11017 w 362788"/>
                <a:gd name="connsiteY14" fmla="*/ 78138 h 324212"/>
                <a:gd name="connsiteX15" fmla="*/ 18362 w 362788"/>
                <a:gd name="connsiteY15" fmla="*/ 48759 h 324212"/>
                <a:gd name="connsiteX16" fmla="*/ 33051 w 362788"/>
                <a:gd name="connsiteY16" fmla="*/ 26726 h 324212"/>
                <a:gd name="connsiteX17" fmla="*/ 66101 w 362788"/>
                <a:gd name="connsiteY17" fmla="*/ 15709 h 324212"/>
                <a:gd name="connsiteX18" fmla="*/ 77118 w 362788"/>
                <a:gd name="connsiteY18" fmla="*/ 12037 h 324212"/>
                <a:gd name="connsiteX19" fmla="*/ 88135 w 362788"/>
                <a:gd name="connsiteY19" fmla="*/ 4692 h 324212"/>
                <a:gd name="connsiteX20" fmla="*/ 176270 w 362788"/>
                <a:gd name="connsiteY20" fmla="*/ 4692 h 324212"/>
                <a:gd name="connsiteX21" fmla="*/ 205648 w 362788"/>
                <a:gd name="connsiteY21" fmla="*/ 8364 h 324212"/>
                <a:gd name="connsiteX22" fmla="*/ 235027 w 362788"/>
                <a:gd name="connsiteY22" fmla="*/ 15709 h 324212"/>
                <a:gd name="connsiteX23" fmla="*/ 246044 w 362788"/>
                <a:gd name="connsiteY23" fmla="*/ 23053 h 324212"/>
                <a:gd name="connsiteX24" fmla="*/ 264405 w 362788"/>
                <a:gd name="connsiteY24" fmla="*/ 56104 h 324212"/>
                <a:gd name="connsiteX25" fmla="*/ 312145 w 362788"/>
                <a:gd name="connsiteY25" fmla="*/ 85482 h 324212"/>
                <a:gd name="connsiteX26" fmla="*/ 326834 w 362788"/>
                <a:gd name="connsiteY26" fmla="*/ 107516 h 324212"/>
                <a:gd name="connsiteX27" fmla="*/ 345195 w 362788"/>
                <a:gd name="connsiteY27" fmla="*/ 147911 h 324212"/>
                <a:gd name="connsiteX28" fmla="*/ 356212 w 362788"/>
                <a:gd name="connsiteY28" fmla="*/ 158928 h 324212"/>
                <a:gd name="connsiteX29" fmla="*/ 356212 w 362788"/>
                <a:gd name="connsiteY29" fmla="*/ 243391 h 324212"/>
                <a:gd name="connsiteX30" fmla="*/ 345195 w 362788"/>
                <a:gd name="connsiteY30" fmla="*/ 265425 h 324212"/>
                <a:gd name="connsiteX31" fmla="*/ 323162 w 362788"/>
                <a:gd name="connsiteY31" fmla="*/ 272769 h 324212"/>
                <a:gd name="connsiteX32" fmla="*/ 301128 w 362788"/>
                <a:gd name="connsiteY32" fmla="*/ 280114 h 324212"/>
                <a:gd name="connsiteX33" fmla="*/ 290111 w 362788"/>
                <a:gd name="connsiteY33" fmla="*/ 287458 h 324212"/>
                <a:gd name="connsiteX34" fmla="*/ 260733 w 362788"/>
                <a:gd name="connsiteY34" fmla="*/ 291131 h 324212"/>
                <a:gd name="connsiteX35" fmla="*/ 249716 w 362788"/>
                <a:gd name="connsiteY35" fmla="*/ 294803 h 324212"/>
                <a:gd name="connsiteX36" fmla="*/ 227682 w 362788"/>
                <a:gd name="connsiteY36" fmla="*/ 309492 h 324212"/>
                <a:gd name="connsiteX37" fmla="*/ 205648 w 362788"/>
                <a:gd name="connsiteY37" fmla="*/ 316837 h 324212"/>
                <a:gd name="connsiteX38" fmla="*/ 176270 w 362788"/>
                <a:gd name="connsiteY38" fmla="*/ 324181 h 324212"/>
                <a:gd name="connsiteX39" fmla="*/ 132203 w 362788"/>
                <a:gd name="connsiteY39" fmla="*/ 316837 h 3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62788" h="324212">
                  <a:moveTo>
                    <a:pt x="132203" y="316837"/>
                  </a:moveTo>
                  <a:lnTo>
                    <a:pt x="132203" y="316837"/>
                  </a:lnTo>
                  <a:cubicBezTo>
                    <a:pt x="123634" y="310716"/>
                    <a:pt x="113943" y="305921"/>
                    <a:pt x="106497" y="298475"/>
                  </a:cubicBezTo>
                  <a:cubicBezTo>
                    <a:pt x="100255" y="292233"/>
                    <a:pt x="96704" y="283786"/>
                    <a:pt x="91807" y="276441"/>
                  </a:cubicBezTo>
                  <a:lnTo>
                    <a:pt x="69774" y="243391"/>
                  </a:lnTo>
                  <a:lnTo>
                    <a:pt x="62429" y="232374"/>
                  </a:lnTo>
                  <a:cubicBezTo>
                    <a:pt x="59981" y="228702"/>
                    <a:pt x="58205" y="224478"/>
                    <a:pt x="55084" y="221357"/>
                  </a:cubicBezTo>
                  <a:lnTo>
                    <a:pt x="44068" y="210340"/>
                  </a:lnTo>
                  <a:cubicBezTo>
                    <a:pt x="42844" y="206668"/>
                    <a:pt x="42813" y="202346"/>
                    <a:pt x="40395" y="199323"/>
                  </a:cubicBezTo>
                  <a:cubicBezTo>
                    <a:pt x="37638" y="195877"/>
                    <a:pt x="31717" y="195722"/>
                    <a:pt x="29378" y="191979"/>
                  </a:cubicBezTo>
                  <a:cubicBezTo>
                    <a:pt x="25275" y="185414"/>
                    <a:pt x="26328" y="176387"/>
                    <a:pt x="22034" y="169945"/>
                  </a:cubicBezTo>
                  <a:lnTo>
                    <a:pt x="7345" y="147911"/>
                  </a:lnTo>
                  <a:cubicBezTo>
                    <a:pt x="6121" y="143015"/>
                    <a:pt x="5059" y="138075"/>
                    <a:pt x="3672" y="133222"/>
                  </a:cubicBezTo>
                  <a:cubicBezTo>
                    <a:pt x="2609" y="129500"/>
                    <a:pt x="0" y="126076"/>
                    <a:pt x="0" y="122205"/>
                  </a:cubicBezTo>
                  <a:cubicBezTo>
                    <a:pt x="0" y="98599"/>
                    <a:pt x="6459" y="100931"/>
                    <a:pt x="11017" y="78138"/>
                  </a:cubicBezTo>
                  <a:cubicBezTo>
                    <a:pt x="12035" y="73045"/>
                    <a:pt x="14831" y="55114"/>
                    <a:pt x="18362" y="48759"/>
                  </a:cubicBezTo>
                  <a:cubicBezTo>
                    <a:pt x="22649" y="41043"/>
                    <a:pt x="24677" y="29518"/>
                    <a:pt x="33051" y="26726"/>
                  </a:cubicBezTo>
                  <a:lnTo>
                    <a:pt x="66101" y="15709"/>
                  </a:lnTo>
                  <a:lnTo>
                    <a:pt x="77118" y="12037"/>
                  </a:lnTo>
                  <a:cubicBezTo>
                    <a:pt x="80790" y="9589"/>
                    <a:pt x="84078" y="6431"/>
                    <a:pt x="88135" y="4692"/>
                  </a:cubicBezTo>
                  <a:cubicBezTo>
                    <a:pt x="112249" y="-5643"/>
                    <a:pt x="167509" y="4254"/>
                    <a:pt x="176270" y="4692"/>
                  </a:cubicBezTo>
                  <a:cubicBezTo>
                    <a:pt x="186063" y="5916"/>
                    <a:pt x="195948" y="6545"/>
                    <a:pt x="205648" y="8364"/>
                  </a:cubicBezTo>
                  <a:cubicBezTo>
                    <a:pt x="215570" y="10224"/>
                    <a:pt x="235027" y="15709"/>
                    <a:pt x="235027" y="15709"/>
                  </a:cubicBezTo>
                  <a:cubicBezTo>
                    <a:pt x="238699" y="18157"/>
                    <a:pt x="243287" y="19607"/>
                    <a:pt x="246044" y="23053"/>
                  </a:cubicBezTo>
                  <a:cubicBezTo>
                    <a:pt x="261352" y="42188"/>
                    <a:pt x="227400" y="31434"/>
                    <a:pt x="264405" y="56104"/>
                  </a:cubicBezTo>
                  <a:cubicBezTo>
                    <a:pt x="294651" y="76267"/>
                    <a:pt x="278775" y="66414"/>
                    <a:pt x="312145" y="85482"/>
                  </a:cubicBezTo>
                  <a:cubicBezTo>
                    <a:pt x="317041" y="92827"/>
                    <a:pt x="324043" y="99142"/>
                    <a:pt x="326834" y="107516"/>
                  </a:cubicBezTo>
                  <a:cubicBezTo>
                    <a:pt x="333182" y="126561"/>
                    <a:pt x="333194" y="131910"/>
                    <a:pt x="345195" y="147911"/>
                  </a:cubicBezTo>
                  <a:cubicBezTo>
                    <a:pt x="348311" y="152066"/>
                    <a:pt x="352540" y="155256"/>
                    <a:pt x="356212" y="158928"/>
                  </a:cubicBezTo>
                  <a:cubicBezTo>
                    <a:pt x="367277" y="192126"/>
                    <a:pt x="362343" y="172877"/>
                    <a:pt x="356212" y="243391"/>
                  </a:cubicBezTo>
                  <a:cubicBezTo>
                    <a:pt x="355775" y="248417"/>
                    <a:pt x="349407" y="262792"/>
                    <a:pt x="345195" y="265425"/>
                  </a:cubicBezTo>
                  <a:cubicBezTo>
                    <a:pt x="338630" y="269528"/>
                    <a:pt x="330506" y="270321"/>
                    <a:pt x="323162" y="272769"/>
                  </a:cubicBezTo>
                  <a:cubicBezTo>
                    <a:pt x="323157" y="272771"/>
                    <a:pt x="301132" y="280111"/>
                    <a:pt x="301128" y="280114"/>
                  </a:cubicBezTo>
                  <a:cubicBezTo>
                    <a:pt x="297456" y="282562"/>
                    <a:pt x="294369" y="286297"/>
                    <a:pt x="290111" y="287458"/>
                  </a:cubicBezTo>
                  <a:cubicBezTo>
                    <a:pt x="280590" y="290055"/>
                    <a:pt x="270526" y="289907"/>
                    <a:pt x="260733" y="291131"/>
                  </a:cubicBezTo>
                  <a:cubicBezTo>
                    <a:pt x="257061" y="292355"/>
                    <a:pt x="253100" y="292923"/>
                    <a:pt x="249716" y="294803"/>
                  </a:cubicBezTo>
                  <a:cubicBezTo>
                    <a:pt x="242000" y="299090"/>
                    <a:pt x="236056" y="306701"/>
                    <a:pt x="227682" y="309492"/>
                  </a:cubicBezTo>
                  <a:lnTo>
                    <a:pt x="205648" y="316837"/>
                  </a:lnTo>
                  <a:cubicBezTo>
                    <a:pt x="194208" y="320650"/>
                    <a:pt x="189561" y="322704"/>
                    <a:pt x="176270" y="324181"/>
                  </a:cubicBezTo>
                  <a:cubicBezTo>
                    <a:pt x="171404" y="324722"/>
                    <a:pt x="139547" y="318061"/>
                    <a:pt x="132203" y="316837"/>
                  </a:cubicBezTo>
                  <a:close/>
                </a:path>
              </a:pathLst>
            </a:custGeom>
            <a:solidFill>
              <a:srgbClr val="2B2C27"/>
            </a:solidFill>
            <a:ln>
              <a:solidFill>
                <a:srgbClr val="2B2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7" name="Cloud 26"/>
          <p:cNvSpPr/>
          <p:nvPr/>
        </p:nvSpPr>
        <p:spPr>
          <a:xfrm>
            <a:off x="1259632" y="5132559"/>
            <a:ext cx="1440160" cy="78444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Internet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422179" y="3914057"/>
            <a:ext cx="1071824" cy="113872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1" idx="3"/>
          </p:cNvCxnSpPr>
          <p:nvPr/>
        </p:nvCxnSpPr>
        <p:spPr>
          <a:xfrm>
            <a:off x="2100502" y="2197526"/>
            <a:ext cx="1183208" cy="108145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86646" y="1229754"/>
            <a:ext cx="1013856" cy="1935543"/>
            <a:chOff x="1086646" y="1229754"/>
            <a:chExt cx="1013856" cy="193554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8" t="5060" r="38975" b="6465"/>
            <a:stretch/>
          </p:blipFill>
          <p:spPr>
            <a:xfrm>
              <a:off x="1086646" y="1229754"/>
              <a:ext cx="1013856" cy="1935543"/>
            </a:xfrm>
            <a:prstGeom prst="rect">
              <a:avLst/>
            </a:prstGeom>
          </p:spPr>
        </p:pic>
        <p:sp>
          <p:nvSpPr>
            <p:cNvPr id="21" name="Freeform 20"/>
            <p:cNvSpPr/>
            <p:nvPr/>
          </p:nvSpPr>
          <p:spPr>
            <a:xfrm>
              <a:off x="1190625" y="2413000"/>
              <a:ext cx="314325" cy="352425"/>
            </a:xfrm>
            <a:custGeom>
              <a:avLst/>
              <a:gdLst>
                <a:gd name="connsiteX0" fmla="*/ 0 w 314325"/>
                <a:gd name="connsiteY0" fmla="*/ 22225 h 352425"/>
                <a:gd name="connsiteX1" fmla="*/ 0 w 314325"/>
                <a:gd name="connsiteY1" fmla="*/ 22225 h 352425"/>
                <a:gd name="connsiteX2" fmla="*/ 3175 w 314325"/>
                <a:gd name="connsiteY2" fmla="*/ 104775 h 352425"/>
                <a:gd name="connsiteX3" fmla="*/ 6350 w 314325"/>
                <a:gd name="connsiteY3" fmla="*/ 114300 h 352425"/>
                <a:gd name="connsiteX4" fmla="*/ 9525 w 314325"/>
                <a:gd name="connsiteY4" fmla="*/ 127000 h 352425"/>
                <a:gd name="connsiteX5" fmla="*/ 12700 w 314325"/>
                <a:gd name="connsiteY5" fmla="*/ 184150 h 352425"/>
                <a:gd name="connsiteX6" fmla="*/ 15875 w 314325"/>
                <a:gd name="connsiteY6" fmla="*/ 193675 h 352425"/>
                <a:gd name="connsiteX7" fmla="*/ 22225 w 314325"/>
                <a:gd name="connsiteY7" fmla="*/ 219075 h 352425"/>
                <a:gd name="connsiteX8" fmla="*/ 28575 w 314325"/>
                <a:gd name="connsiteY8" fmla="*/ 238125 h 352425"/>
                <a:gd name="connsiteX9" fmla="*/ 31750 w 314325"/>
                <a:gd name="connsiteY9" fmla="*/ 295275 h 352425"/>
                <a:gd name="connsiteX10" fmla="*/ 47625 w 314325"/>
                <a:gd name="connsiteY10" fmla="*/ 307975 h 352425"/>
                <a:gd name="connsiteX11" fmla="*/ 66675 w 314325"/>
                <a:gd name="connsiteY11" fmla="*/ 317500 h 352425"/>
                <a:gd name="connsiteX12" fmla="*/ 82550 w 314325"/>
                <a:gd name="connsiteY12" fmla="*/ 323850 h 352425"/>
                <a:gd name="connsiteX13" fmla="*/ 101600 w 314325"/>
                <a:gd name="connsiteY13" fmla="*/ 336550 h 352425"/>
                <a:gd name="connsiteX14" fmla="*/ 120650 w 314325"/>
                <a:gd name="connsiteY14" fmla="*/ 342900 h 352425"/>
                <a:gd name="connsiteX15" fmla="*/ 155575 w 314325"/>
                <a:gd name="connsiteY15" fmla="*/ 349250 h 352425"/>
                <a:gd name="connsiteX16" fmla="*/ 231775 w 314325"/>
                <a:gd name="connsiteY16" fmla="*/ 352425 h 352425"/>
                <a:gd name="connsiteX17" fmla="*/ 266700 w 314325"/>
                <a:gd name="connsiteY17" fmla="*/ 349250 h 352425"/>
                <a:gd name="connsiteX18" fmla="*/ 285750 w 314325"/>
                <a:gd name="connsiteY18" fmla="*/ 342900 h 352425"/>
                <a:gd name="connsiteX19" fmla="*/ 301625 w 314325"/>
                <a:gd name="connsiteY19" fmla="*/ 323850 h 352425"/>
                <a:gd name="connsiteX20" fmla="*/ 304800 w 314325"/>
                <a:gd name="connsiteY20" fmla="*/ 314325 h 352425"/>
                <a:gd name="connsiteX21" fmla="*/ 307975 w 314325"/>
                <a:gd name="connsiteY21" fmla="*/ 288925 h 352425"/>
                <a:gd name="connsiteX22" fmla="*/ 311150 w 314325"/>
                <a:gd name="connsiteY22" fmla="*/ 279400 h 352425"/>
                <a:gd name="connsiteX23" fmla="*/ 314325 w 314325"/>
                <a:gd name="connsiteY23" fmla="*/ 263525 h 352425"/>
                <a:gd name="connsiteX24" fmla="*/ 311150 w 314325"/>
                <a:gd name="connsiteY24" fmla="*/ 234950 h 352425"/>
                <a:gd name="connsiteX25" fmla="*/ 301625 w 314325"/>
                <a:gd name="connsiteY25" fmla="*/ 203200 h 352425"/>
                <a:gd name="connsiteX26" fmla="*/ 298450 w 314325"/>
                <a:gd name="connsiteY26" fmla="*/ 193675 h 352425"/>
                <a:gd name="connsiteX27" fmla="*/ 295275 w 314325"/>
                <a:gd name="connsiteY27" fmla="*/ 184150 h 352425"/>
                <a:gd name="connsiteX28" fmla="*/ 295275 w 314325"/>
                <a:gd name="connsiteY28" fmla="*/ 73025 h 352425"/>
                <a:gd name="connsiteX29" fmla="*/ 292100 w 314325"/>
                <a:gd name="connsiteY29" fmla="*/ 34925 h 352425"/>
                <a:gd name="connsiteX30" fmla="*/ 288925 w 314325"/>
                <a:gd name="connsiteY30" fmla="*/ 25400 h 352425"/>
                <a:gd name="connsiteX31" fmla="*/ 279400 w 314325"/>
                <a:gd name="connsiteY31" fmla="*/ 22225 h 352425"/>
                <a:gd name="connsiteX32" fmla="*/ 276225 w 314325"/>
                <a:gd name="connsiteY32" fmla="*/ 12700 h 352425"/>
                <a:gd name="connsiteX33" fmla="*/ 266700 w 314325"/>
                <a:gd name="connsiteY33" fmla="*/ 9525 h 352425"/>
                <a:gd name="connsiteX34" fmla="*/ 234950 w 314325"/>
                <a:gd name="connsiteY34" fmla="*/ 3175 h 352425"/>
                <a:gd name="connsiteX35" fmla="*/ 219075 w 314325"/>
                <a:gd name="connsiteY35" fmla="*/ 0 h 352425"/>
                <a:gd name="connsiteX36" fmla="*/ 104775 w 314325"/>
                <a:gd name="connsiteY36" fmla="*/ 3175 h 352425"/>
                <a:gd name="connsiteX37" fmla="*/ 60325 w 314325"/>
                <a:gd name="connsiteY37" fmla="*/ 9525 h 352425"/>
                <a:gd name="connsiteX38" fmla="*/ 0 w 314325"/>
                <a:gd name="connsiteY38" fmla="*/ 222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325" h="352425">
                  <a:moveTo>
                    <a:pt x="0" y="22225"/>
                  </a:moveTo>
                  <a:lnTo>
                    <a:pt x="0" y="22225"/>
                  </a:lnTo>
                  <a:cubicBezTo>
                    <a:pt x="1058" y="49742"/>
                    <a:pt x="1280" y="77303"/>
                    <a:pt x="3175" y="104775"/>
                  </a:cubicBezTo>
                  <a:cubicBezTo>
                    <a:pt x="3405" y="108114"/>
                    <a:pt x="5431" y="111082"/>
                    <a:pt x="6350" y="114300"/>
                  </a:cubicBezTo>
                  <a:cubicBezTo>
                    <a:pt x="7549" y="118496"/>
                    <a:pt x="8467" y="122767"/>
                    <a:pt x="9525" y="127000"/>
                  </a:cubicBezTo>
                  <a:cubicBezTo>
                    <a:pt x="10583" y="146050"/>
                    <a:pt x="10891" y="165157"/>
                    <a:pt x="12700" y="184150"/>
                  </a:cubicBezTo>
                  <a:cubicBezTo>
                    <a:pt x="13017" y="187482"/>
                    <a:pt x="14994" y="190446"/>
                    <a:pt x="15875" y="193675"/>
                  </a:cubicBezTo>
                  <a:cubicBezTo>
                    <a:pt x="18171" y="202095"/>
                    <a:pt x="19465" y="210796"/>
                    <a:pt x="22225" y="219075"/>
                  </a:cubicBezTo>
                  <a:lnTo>
                    <a:pt x="28575" y="238125"/>
                  </a:lnTo>
                  <a:cubicBezTo>
                    <a:pt x="29633" y="257175"/>
                    <a:pt x="29052" y="276387"/>
                    <a:pt x="31750" y="295275"/>
                  </a:cubicBezTo>
                  <a:cubicBezTo>
                    <a:pt x="33397" y="306803"/>
                    <a:pt x="40233" y="304279"/>
                    <a:pt x="47625" y="307975"/>
                  </a:cubicBezTo>
                  <a:cubicBezTo>
                    <a:pt x="81343" y="324834"/>
                    <a:pt x="34753" y="305529"/>
                    <a:pt x="66675" y="317500"/>
                  </a:cubicBezTo>
                  <a:cubicBezTo>
                    <a:pt x="72011" y="319501"/>
                    <a:pt x="77547" y="321121"/>
                    <a:pt x="82550" y="323850"/>
                  </a:cubicBezTo>
                  <a:cubicBezTo>
                    <a:pt x="89250" y="327504"/>
                    <a:pt x="94360" y="334137"/>
                    <a:pt x="101600" y="336550"/>
                  </a:cubicBezTo>
                  <a:cubicBezTo>
                    <a:pt x="107950" y="338667"/>
                    <a:pt x="114156" y="341277"/>
                    <a:pt x="120650" y="342900"/>
                  </a:cubicBezTo>
                  <a:cubicBezTo>
                    <a:pt x="134073" y="346256"/>
                    <a:pt x="140242" y="348261"/>
                    <a:pt x="155575" y="349250"/>
                  </a:cubicBezTo>
                  <a:cubicBezTo>
                    <a:pt x="180944" y="350887"/>
                    <a:pt x="206375" y="351367"/>
                    <a:pt x="231775" y="352425"/>
                  </a:cubicBezTo>
                  <a:cubicBezTo>
                    <a:pt x="243417" y="351367"/>
                    <a:pt x="255188" y="351281"/>
                    <a:pt x="266700" y="349250"/>
                  </a:cubicBezTo>
                  <a:cubicBezTo>
                    <a:pt x="273292" y="348087"/>
                    <a:pt x="285750" y="342900"/>
                    <a:pt x="285750" y="342900"/>
                  </a:cubicBezTo>
                  <a:cubicBezTo>
                    <a:pt x="292772" y="335878"/>
                    <a:pt x="297205" y="332691"/>
                    <a:pt x="301625" y="323850"/>
                  </a:cubicBezTo>
                  <a:cubicBezTo>
                    <a:pt x="303122" y="320857"/>
                    <a:pt x="303742" y="317500"/>
                    <a:pt x="304800" y="314325"/>
                  </a:cubicBezTo>
                  <a:cubicBezTo>
                    <a:pt x="305858" y="305858"/>
                    <a:pt x="306449" y="297320"/>
                    <a:pt x="307975" y="288925"/>
                  </a:cubicBezTo>
                  <a:cubicBezTo>
                    <a:pt x="308574" y="285632"/>
                    <a:pt x="310338" y="282647"/>
                    <a:pt x="311150" y="279400"/>
                  </a:cubicBezTo>
                  <a:cubicBezTo>
                    <a:pt x="312459" y="274165"/>
                    <a:pt x="313267" y="268817"/>
                    <a:pt x="314325" y="263525"/>
                  </a:cubicBezTo>
                  <a:cubicBezTo>
                    <a:pt x="313267" y="254000"/>
                    <a:pt x="312607" y="244422"/>
                    <a:pt x="311150" y="234950"/>
                  </a:cubicBezTo>
                  <a:cubicBezTo>
                    <a:pt x="309779" y="226039"/>
                    <a:pt x="304097" y="210617"/>
                    <a:pt x="301625" y="203200"/>
                  </a:cubicBezTo>
                  <a:lnTo>
                    <a:pt x="298450" y="193675"/>
                  </a:lnTo>
                  <a:lnTo>
                    <a:pt x="295275" y="184150"/>
                  </a:lnTo>
                  <a:cubicBezTo>
                    <a:pt x="299552" y="72940"/>
                    <a:pt x="301236" y="135610"/>
                    <a:pt x="295275" y="73025"/>
                  </a:cubicBezTo>
                  <a:cubicBezTo>
                    <a:pt x="294067" y="60338"/>
                    <a:pt x="293784" y="47557"/>
                    <a:pt x="292100" y="34925"/>
                  </a:cubicBezTo>
                  <a:cubicBezTo>
                    <a:pt x="291658" y="31608"/>
                    <a:pt x="291292" y="27767"/>
                    <a:pt x="288925" y="25400"/>
                  </a:cubicBezTo>
                  <a:cubicBezTo>
                    <a:pt x="286558" y="23033"/>
                    <a:pt x="282575" y="23283"/>
                    <a:pt x="279400" y="22225"/>
                  </a:cubicBezTo>
                  <a:cubicBezTo>
                    <a:pt x="278342" y="19050"/>
                    <a:pt x="278592" y="15067"/>
                    <a:pt x="276225" y="12700"/>
                  </a:cubicBezTo>
                  <a:cubicBezTo>
                    <a:pt x="273858" y="10333"/>
                    <a:pt x="269918" y="10444"/>
                    <a:pt x="266700" y="9525"/>
                  </a:cubicBezTo>
                  <a:cubicBezTo>
                    <a:pt x="251959" y="5313"/>
                    <a:pt x="252102" y="6294"/>
                    <a:pt x="234950" y="3175"/>
                  </a:cubicBezTo>
                  <a:cubicBezTo>
                    <a:pt x="229641" y="2210"/>
                    <a:pt x="224367" y="1058"/>
                    <a:pt x="219075" y="0"/>
                  </a:cubicBezTo>
                  <a:lnTo>
                    <a:pt x="104775" y="3175"/>
                  </a:lnTo>
                  <a:cubicBezTo>
                    <a:pt x="98733" y="3450"/>
                    <a:pt x="68367" y="7738"/>
                    <a:pt x="60325" y="9525"/>
                  </a:cubicBezTo>
                  <a:cubicBezTo>
                    <a:pt x="43025" y="13369"/>
                    <a:pt x="10054" y="20108"/>
                    <a:pt x="0" y="2222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535219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Software implementation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Map verifier &amp; A*-based planner—630 lines of Jif</a:t>
            </a:r>
          </a:p>
          <a:p>
            <a:pPr lvl="1"/>
            <a:r>
              <a:rPr lang="en-CA" dirty="0"/>
              <a:t>1,000 lines of Java code for network communication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3528" y="2924945"/>
            <a:ext cx="8496944" cy="2808311"/>
            <a:chOff x="323528" y="2492897"/>
            <a:chExt cx="8496944" cy="2808311"/>
          </a:xfrm>
          <a:solidFill>
            <a:srgbClr val="FAF0E6"/>
          </a:solidFill>
        </p:grpSpPr>
        <p:sp>
          <p:nvSpPr>
            <p:cNvPr id="5" name="TextBox 4"/>
            <p:cNvSpPr txBox="1"/>
            <p:nvPr/>
          </p:nvSpPr>
          <p:spPr>
            <a:xfrm>
              <a:off x="323528" y="2492897"/>
              <a:ext cx="3538736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b="1" dirty="0">
                  <a:latin typeface="Consolas" panose="020B0609020204030204" pitchFamily="49" charset="0"/>
                </a:rPr>
                <a:t>c</a:t>
              </a:r>
              <a:r>
                <a:rPr lang="en-CA" sz="1600" b="1" dirty="0" smtClean="0">
                  <a:latin typeface="Consolas" panose="020B0609020204030204" pitchFamily="49" charset="0"/>
                </a:rPr>
                <a:t>lass</a:t>
              </a:r>
              <a:r>
                <a:rPr lang="en-CA" sz="1600" dirty="0" smtClean="0">
                  <a:latin typeface="Consolas" panose="020B0609020204030204" pitchFamily="49" charset="0"/>
                </a:rPr>
                <a:t> Map[T,U] </a:t>
              </a:r>
              <a:r>
                <a:rPr lang="en-CA" sz="1600" b="1" dirty="0" smtClean="0">
                  <a:latin typeface="Consolas" panose="020B0609020204030204" pitchFamily="49" charset="0"/>
                </a:rPr>
                <a:t>where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>
                  <a:latin typeface="Consolas" panose="020B0609020204030204" pitchFamily="49" charset="0"/>
                </a:rPr>
                <a:t>T ⊑ </a:t>
              </a:r>
              <a:r>
                <a:rPr lang="en-CA" sz="1600" dirty="0" smtClean="0">
                  <a:latin typeface="Consolas" panose="020B0609020204030204" pitchFamily="49" charset="0"/>
                </a:rPr>
                <a:t>U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Grid{U}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unverif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Grid{T}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b="1" dirty="0" smtClean="0">
                  <a:latin typeface="Consolas" panose="020B0609020204030204" pitchFamily="49" charset="0"/>
                </a:rPr>
                <a:t>void</a:t>
              </a:r>
              <a:r>
                <a:rPr lang="en-CA" sz="1600" dirty="0" smtClean="0">
                  <a:latin typeface="Consolas" panose="020B0609020204030204" pitchFamily="49" charset="0"/>
                </a:rPr>
                <a:t> verify(map, sensor) {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if</a:t>
              </a:r>
              <a:r>
                <a:rPr lang="en-CA" sz="1600" dirty="0" smtClean="0">
                  <a:latin typeface="Consolas" panose="020B0609020204030204" pitchFamily="49" charset="0"/>
                </a:rPr>
                <a:t> 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canVerify</a:t>
              </a:r>
              <a:r>
                <a:rPr lang="en-CA" sz="1600" dirty="0" smtClean="0">
                  <a:latin typeface="Consolas" panose="020B0609020204030204" pitchFamily="49" charset="0"/>
                </a:rPr>
                <a:t>(map, sensor))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 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endorse</a:t>
              </a:r>
              <a:r>
                <a:rPr lang="en-CA" sz="1600" dirty="0" smtClean="0">
                  <a:latin typeface="Consolas" panose="020B0609020204030204" pitchFamily="49" charset="0"/>
                </a:rPr>
                <a:t>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map.unverif</a:t>
              </a:r>
              <a:r>
                <a:rPr lang="en-CA" sz="1600" dirty="0" smtClean="0">
                  <a:latin typeface="Consolas" panose="020B0609020204030204" pitchFamily="49" charset="0"/>
                </a:rPr>
                <a:t>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else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29608" y="2492897"/>
              <a:ext cx="4690864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dirty="0" smtClean="0">
                  <a:latin typeface="Consolas" panose="020B0609020204030204" pitchFamily="49" charset="0"/>
                </a:rPr>
                <a:t>Plan{T} plan(start, goal, map)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If map unverified, use contingency.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grid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if (grid ==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)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contingency(start, goal);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Do A*.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astar</a:t>
              </a:r>
              <a:r>
                <a:rPr lang="en-CA" sz="1600" dirty="0" smtClean="0">
                  <a:latin typeface="Consolas" panose="020B0609020204030204" pitchFamily="49" charset="0"/>
                </a:rPr>
                <a:t>(start, goal, grid);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>
                <a:latin typeface="Consolas" panose="020B0609020204030204" pitchFamily="49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57777" y="4188402"/>
            <a:ext cx="3384376" cy="15448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6223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Software implementation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Map verifier &amp; A*-based planner—630 lines of Jif</a:t>
            </a:r>
          </a:p>
          <a:p>
            <a:pPr lvl="1"/>
            <a:r>
              <a:rPr lang="en-CA" dirty="0"/>
              <a:t>1,000 lines of Java code for network communication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3528" y="2924945"/>
            <a:ext cx="8496944" cy="2808311"/>
            <a:chOff x="323528" y="2492897"/>
            <a:chExt cx="8496944" cy="2808311"/>
          </a:xfrm>
          <a:solidFill>
            <a:srgbClr val="FAF0E6"/>
          </a:solidFill>
        </p:grpSpPr>
        <p:sp>
          <p:nvSpPr>
            <p:cNvPr id="5" name="TextBox 4"/>
            <p:cNvSpPr txBox="1"/>
            <p:nvPr/>
          </p:nvSpPr>
          <p:spPr>
            <a:xfrm>
              <a:off x="323528" y="2492897"/>
              <a:ext cx="3538736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b="1" dirty="0">
                  <a:latin typeface="Consolas" panose="020B0609020204030204" pitchFamily="49" charset="0"/>
                </a:rPr>
                <a:t>c</a:t>
              </a:r>
              <a:r>
                <a:rPr lang="en-CA" sz="1600" b="1" dirty="0" smtClean="0">
                  <a:latin typeface="Consolas" panose="020B0609020204030204" pitchFamily="49" charset="0"/>
                </a:rPr>
                <a:t>lass</a:t>
              </a:r>
              <a:r>
                <a:rPr lang="en-CA" sz="1600" dirty="0" smtClean="0">
                  <a:latin typeface="Consolas" panose="020B0609020204030204" pitchFamily="49" charset="0"/>
                </a:rPr>
                <a:t> Map[T,U] </a:t>
              </a:r>
              <a:r>
                <a:rPr lang="en-CA" sz="1600" b="1" dirty="0" smtClean="0">
                  <a:latin typeface="Consolas" panose="020B0609020204030204" pitchFamily="49" charset="0"/>
                </a:rPr>
                <a:t>where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>
                  <a:latin typeface="Consolas" panose="020B0609020204030204" pitchFamily="49" charset="0"/>
                </a:rPr>
                <a:t>T ⊑ </a:t>
              </a:r>
              <a:r>
                <a:rPr lang="en-CA" sz="1600" dirty="0" smtClean="0">
                  <a:latin typeface="Consolas" panose="020B0609020204030204" pitchFamily="49" charset="0"/>
                </a:rPr>
                <a:t>U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Grid{U}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unverif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Grid{T}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b="1" dirty="0" smtClean="0">
                  <a:latin typeface="Consolas" panose="020B0609020204030204" pitchFamily="49" charset="0"/>
                </a:rPr>
                <a:t>void</a:t>
              </a:r>
              <a:r>
                <a:rPr lang="en-CA" sz="1600" dirty="0" smtClean="0">
                  <a:latin typeface="Consolas" panose="020B0609020204030204" pitchFamily="49" charset="0"/>
                </a:rPr>
                <a:t> verify(map, sensor) {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if</a:t>
              </a:r>
              <a:r>
                <a:rPr lang="en-CA" sz="1600" dirty="0" smtClean="0">
                  <a:latin typeface="Consolas" panose="020B0609020204030204" pitchFamily="49" charset="0"/>
                </a:rPr>
                <a:t> 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canVerify</a:t>
              </a:r>
              <a:r>
                <a:rPr lang="en-CA" sz="1600" dirty="0" smtClean="0">
                  <a:latin typeface="Consolas" panose="020B0609020204030204" pitchFamily="49" charset="0"/>
                </a:rPr>
                <a:t>(map, sensor))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 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endorse</a:t>
              </a:r>
              <a:r>
                <a:rPr lang="en-CA" sz="1600" dirty="0" smtClean="0">
                  <a:latin typeface="Consolas" panose="020B0609020204030204" pitchFamily="49" charset="0"/>
                </a:rPr>
                <a:t>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map.unverif</a:t>
              </a:r>
              <a:r>
                <a:rPr lang="en-CA" sz="1600" dirty="0" smtClean="0">
                  <a:latin typeface="Consolas" panose="020B0609020204030204" pitchFamily="49" charset="0"/>
                </a:rPr>
                <a:t>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else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29608" y="2492897"/>
              <a:ext cx="4690864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dirty="0" smtClean="0">
                  <a:latin typeface="Consolas" panose="020B0609020204030204" pitchFamily="49" charset="0"/>
                </a:rPr>
                <a:t>Plan{T} plan(start, goal, map)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If map unverified, use contingency.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grid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if (grid ==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)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contingency(start, goal);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Do A*.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astar</a:t>
              </a:r>
              <a:r>
                <a:rPr lang="en-CA" sz="1600" dirty="0" smtClean="0">
                  <a:latin typeface="Consolas" panose="020B0609020204030204" pitchFamily="49" charset="0"/>
                </a:rPr>
                <a:t>(start, goal, grid);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>
                <a:latin typeface="Consolas" panose="020B0609020204030204" pitchFamily="49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043608" y="4404426"/>
            <a:ext cx="2520280" cy="3207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119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Software implementation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Map verifier &amp; A*-based planner—630 lines of Jif</a:t>
            </a:r>
          </a:p>
          <a:p>
            <a:pPr lvl="1"/>
            <a:r>
              <a:rPr lang="en-CA" dirty="0"/>
              <a:t>1,000 lines of Java code for network communication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3528" y="2924945"/>
            <a:ext cx="8496944" cy="2808311"/>
            <a:chOff x="323528" y="2492897"/>
            <a:chExt cx="8496944" cy="2808311"/>
          </a:xfrm>
          <a:solidFill>
            <a:srgbClr val="FAF0E6"/>
          </a:solidFill>
        </p:grpSpPr>
        <p:sp>
          <p:nvSpPr>
            <p:cNvPr id="5" name="TextBox 4"/>
            <p:cNvSpPr txBox="1"/>
            <p:nvPr/>
          </p:nvSpPr>
          <p:spPr>
            <a:xfrm>
              <a:off x="323528" y="2492897"/>
              <a:ext cx="3538736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b="1" dirty="0">
                  <a:latin typeface="Consolas" panose="020B0609020204030204" pitchFamily="49" charset="0"/>
                </a:rPr>
                <a:t>c</a:t>
              </a:r>
              <a:r>
                <a:rPr lang="en-CA" sz="1600" b="1" dirty="0" smtClean="0">
                  <a:latin typeface="Consolas" panose="020B0609020204030204" pitchFamily="49" charset="0"/>
                </a:rPr>
                <a:t>lass</a:t>
              </a:r>
              <a:r>
                <a:rPr lang="en-CA" sz="1600" dirty="0" smtClean="0">
                  <a:latin typeface="Consolas" panose="020B0609020204030204" pitchFamily="49" charset="0"/>
                </a:rPr>
                <a:t> Map[T,U] </a:t>
              </a:r>
              <a:r>
                <a:rPr lang="en-CA" sz="1600" b="1" dirty="0" smtClean="0">
                  <a:latin typeface="Consolas" panose="020B0609020204030204" pitchFamily="49" charset="0"/>
                </a:rPr>
                <a:t>where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>
                  <a:latin typeface="Consolas" panose="020B0609020204030204" pitchFamily="49" charset="0"/>
                </a:rPr>
                <a:t>T ⊑ </a:t>
              </a:r>
              <a:r>
                <a:rPr lang="en-CA" sz="1600" dirty="0" smtClean="0">
                  <a:latin typeface="Consolas" panose="020B0609020204030204" pitchFamily="49" charset="0"/>
                </a:rPr>
                <a:t>U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Grid{U}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unverif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Grid{T}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b="1" dirty="0" smtClean="0">
                  <a:latin typeface="Consolas" panose="020B0609020204030204" pitchFamily="49" charset="0"/>
                </a:rPr>
                <a:t>void</a:t>
              </a:r>
              <a:r>
                <a:rPr lang="en-CA" sz="1600" dirty="0" smtClean="0">
                  <a:latin typeface="Consolas" panose="020B0609020204030204" pitchFamily="49" charset="0"/>
                </a:rPr>
                <a:t> verify(map, sensor) {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if</a:t>
              </a:r>
              <a:r>
                <a:rPr lang="en-CA" sz="1600" dirty="0" smtClean="0">
                  <a:latin typeface="Consolas" panose="020B0609020204030204" pitchFamily="49" charset="0"/>
                </a:rPr>
                <a:t> 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canVerify</a:t>
              </a:r>
              <a:r>
                <a:rPr lang="en-CA" sz="1600" dirty="0" smtClean="0">
                  <a:latin typeface="Consolas" panose="020B0609020204030204" pitchFamily="49" charset="0"/>
                </a:rPr>
                <a:t>(map, sensor))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 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endorse</a:t>
              </a:r>
              <a:r>
                <a:rPr lang="en-CA" sz="1600" dirty="0" smtClean="0">
                  <a:latin typeface="Consolas" panose="020B0609020204030204" pitchFamily="49" charset="0"/>
                </a:rPr>
                <a:t>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map.unverif</a:t>
              </a:r>
              <a:r>
                <a:rPr lang="en-CA" sz="1600" dirty="0" smtClean="0">
                  <a:latin typeface="Consolas" panose="020B0609020204030204" pitchFamily="49" charset="0"/>
                </a:rPr>
                <a:t>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else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29608" y="2492897"/>
              <a:ext cx="4690864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dirty="0" smtClean="0">
                  <a:latin typeface="Consolas" panose="020B0609020204030204" pitchFamily="49" charset="0"/>
                </a:rPr>
                <a:t>Plan{T} plan(start, goal, map)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If map unverified, use contingency.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grid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if (grid ==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)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contingency(start, goal);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Do A*.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astar</a:t>
              </a:r>
              <a:r>
                <a:rPr lang="en-CA" sz="1600" dirty="0" smtClean="0">
                  <a:latin typeface="Consolas" panose="020B0609020204030204" pitchFamily="49" charset="0"/>
                </a:rPr>
                <a:t>(start, goal, grid);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>
                <a:latin typeface="Consolas" panose="020B0609020204030204" pitchFamily="49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100766" y="2924944"/>
            <a:ext cx="4586033" cy="23762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66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Software implementation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Map verifier &amp; A*-based planner—630 lines of Jif</a:t>
            </a:r>
          </a:p>
          <a:p>
            <a:pPr lvl="1"/>
            <a:r>
              <a:rPr lang="en-CA" dirty="0"/>
              <a:t>1,000 lines of Java code for network communication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3528" y="2924945"/>
            <a:ext cx="8496944" cy="2808311"/>
            <a:chOff x="323528" y="2492897"/>
            <a:chExt cx="8496944" cy="2808311"/>
          </a:xfrm>
          <a:solidFill>
            <a:srgbClr val="FAF0E6"/>
          </a:solidFill>
        </p:grpSpPr>
        <p:sp>
          <p:nvSpPr>
            <p:cNvPr id="5" name="TextBox 4"/>
            <p:cNvSpPr txBox="1"/>
            <p:nvPr/>
          </p:nvSpPr>
          <p:spPr>
            <a:xfrm>
              <a:off x="323528" y="2492897"/>
              <a:ext cx="3538736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b="1" dirty="0">
                  <a:latin typeface="Consolas" panose="020B0609020204030204" pitchFamily="49" charset="0"/>
                </a:rPr>
                <a:t>c</a:t>
              </a:r>
              <a:r>
                <a:rPr lang="en-CA" sz="1600" b="1" dirty="0" smtClean="0">
                  <a:latin typeface="Consolas" panose="020B0609020204030204" pitchFamily="49" charset="0"/>
                </a:rPr>
                <a:t>lass</a:t>
              </a:r>
              <a:r>
                <a:rPr lang="en-CA" sz="1600" dirty="0" smtClean="0">
                  <a:latin typeface="Consolas" panose="020B0609020204030204" pitchFamily="49" charset="0"/>
                </a:rPr>
                <a:t> Map[T,U] </a:t>
              </a:r>
              <a:r>
                <a:rPr lang="en-CA" sz="1600" b="1" dirty="0" smtClean="0">
                  <a:latin typeface="Consolas" panose="020B0609020204030204" pitchFamily="49" charset="0"/>
                </a:rPr>
                <a:t>where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>
                  <a:latin typeface="Consolas" panose="020B0609020204030204" pitchFamily="49" charset="0"/>
                </a:rPr>
                <a:t>T ⊑ </a:t>
              </a:r>
              <a:r>
                <a:rPr lang="en-CA" sz="1600" dirty="0" smtClean="0">
                  <a:latin typeface="Consolas" panose="020B0609020204030204" pitchFamily="49" charset="0"/>
                </a:rPr>
                <a:t>U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Grid{U}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unverif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Grid{T}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b="1" dirty="0" smtClean="0">
                  <a:latin typeface="Consolas" panose="020B0609020204030204" pitchFamily="49" charset="0"/>
                </a:rPr>
                <a:t>void</a:t>
              </a:r>
              <a:r>
                <a:rPr lang="en-CA" sz="1600" dirty="0" smtClean="0">
                  <a:latin typeface="Consolas" panose="020B0609020204030204" pitchFamily="49" charset="0"/>
                </a:rPr>
                <a:t> verify(map, sensor) {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if</a:t>
              </a:r>
              <a:r>
                <a:rPr lang="en-CA" sz="1600" dirty="0" smtClean="0">
                  <a:latin typeface="Consolas" panose="020B0609020204030204" pitchFamily="49" charset="0"/>
                </a:rPr>
                <a:t> 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canVerify</a:t>
              </a:r>
              <a:r>
                <a:rPr lang="en-CA" sz="1600" dirty="0" smtClean="0">
                  <a:latin typeface="Consolas" panose="020B0609020204030204" pitchFamily="49" charset="0"/>
                </a:rPr>
                <a:t>(map, sensor))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 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endorse</a:t>
              </a:r>
              <a:r>
                <a:rPr lang="en-CA" sz="1600" dirty="0" smtClean="0">
                  <a:latin typeface="Consolas" panose="020B0609020204030204" pitchFamily="49" charset="0"/>
                </a:rPr>
                <a:t>(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map.unverif</a:t>
              </a:r>
              <a:r>
                <a:rPr lang="en-CA" sz="1600" dirty="0" smtClean="0">
                  <a:latin typeface="Consolas" panose="020B0609020204030204" pitchFamily="49" charset="0"/>
                </a:rPr>
                <a:t>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else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29608" y="2492897"/>
              <a:ext cx="4690864" cy="2808311"/>
            </a:xfrm>
            <a:prstGeom prst="rect">
              <a:avLst/>
            </a:prstGeom>
            <a:grpFill/>
          </p:spPr>
          <p:txBody>
            <a:bodyPr wrap="square" numCol="1" rtlCol="0">
              <a:noAutofit/>
            </a:bodyPr>
            <a:lstStyle/>
            <a:p>
              <a:r>
                <a:rPr lang="en-CA" sz="1600" dirty="0" smtClean="0">
                  <a:latin typeface="Consolas" panose="020B0609020204030204" pitchFamily="49" charset="0"/>
                </a:rPr>
                <a:t>Plan{T} plan(start, goal, map) {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If map unverified, use contingency.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Grid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grid</a:t>
              </a:r>
              <a:r>
                <a:rPr lang="en-CA" sz="1600" dirty="0" smtClean="0">
                  <a:latin typeface="Consolas" panose="020B0609020204030204" pitchFamily="49" charset="0"/>
                </a:rPr>
                <a:t> =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map.verif</a:t>
              </a:r>
              <a:r>
                <a:rPr lang="en-CA" sz="1600" dirty="0" smtClean="0">
                  <a:latin typeface="Consolas" panose="020B0609020204030204" pitchFamily="49" charset="0"/>
                </a:rPr>
                <a:t>;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if (grid == </a:t>
              </a:r>
              <a:r>
                <a:rPr lang="en-CA" sz="1600" b="1" dirty="0" smtClean="0">
                  <a:latin typeface="Consolas" panose="020B0609020204030204" pitchFamily="49" charset="0"/>
                </a:rPr>
                <a:t>null</a:t>
              </a:r>
              <a:r>
                <a:rPr lang="en-CA" sz="1600" dirty="0" smtClean="0">
                  <a:latin typeface="Consolas" panose="020B0609020204030204" pitchFamily="49" charset="0"/>
                </a:rPr>
                <a:t>)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 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contingency(start, goal);</a:t>
              </a:r>
            </a:p>
            <a:p>
              <a:endParaRPr lang="en-CA" sz="1600" dirty="0" smtClean="0">
                <a:latin typeface="Consolas" panose="020B0609020204030204" pitchFamily="49" charset="0"/>
              </a:endParaRP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solidFill>
                    <a:srgbClr val="00823B"/>
                  </a:solidFill>
                  <a:latin typeface="Consolas" panose="020B0609020204030204" pitchFamily="49" charset="0"/>
                </a:rPr>
                <a:t>// Do A*.</a:t>
              </a:r>
            </a:p>
            <a:p>
              <a:r>
                <a:rPr lang="en-CA" sz="1600" dirty="0">
                  <a:latin typeface="Consolas" panose="020B0609020204030204" pitchFamily="49" charset="0"/>
                </a:rPr>
                <a:t> 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b="1" dirty="0" smtClean="0">
                  <a:latin typeface="Consolas" panose="020B0609020204030204" pitchFamily="49" charset="0"/>
                </a:rPr>
                <a:t>return</a:t>
              </a:r>
              <a:r>
                <a:rPr lang="en-CA" sz="1600" dirty="0" smtClean="0">
                  <a:latin typeface="Consolas" panose="020B0609020204030204" pitchFamily="49" charset="0"/>
                </a:rPr>
                <a:t> </a:t>
              </a:r>
              <a:r>
                <a:rPr lang="en-CA" sz="1600" dirty="0" err="1" smtClean="0">
                  <a:latin typeface="Consolas" panose="020B0609020204030204" pitchFamily="49" charset="0"/>
                </a:rPr>
                <a:t>astar</a:t>
              </a:r>
              <a:r>
                <a:rPr lang="en-CA" sz="1600" dirty="0" smtClean="0">
                  <a:latin typeface="Consolas" panose="020B0609020204030204" pitchFamily="49" charset="0"/>
                </a:rPr>
                <a:t>(start, goal, grid);</a:t>
              </a:r>
            </a:p>
            <a:p>
              <a:r>
                <a:rPr lang="en-CA" sz="1600" dirty="0" smtClean="0">
                  <a:latin typeface="Consolas" panose="020B0609020204030204" pitchFamily="49" charset="0"/>
                </a:rPr>
                <a:t>}</a:t>
              </a:r>
            </a:p>
            <a:p>
              <a:endParaRPr lang="en-CA" sz="1600" dirty="0">
                <a:latin typeface="Consolas" panose="020B0609020204030204" pitchFamily="49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086734" y="2896315"/>
            <a:ext cx="1047298" cy="4320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611561" y="3140969"/>
            <a:ext cx="864096" cy="4320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171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Evaluation: input validation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419872" y="1268760"/>
            <a:ext cx="2752676" cy="4795200"/>
            <a:chOff x="3906382" y="1562782"/>
            <a:chExt cx="2752676" cy="4795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t="6675" r="6999" b="3575"/>
            <a:stretch/>
          </p:blipFill>
          <p:spPr>
            <a:xfrm>
              <a:off x="3906382" y="1562782"/>
              <a:ext cx="2296725" cy="479520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4525458" y="2210854"/>
              <a:ext cx="2133600" cy="3568700"/>
            </a:xfrm>
            <a:prstGeom prst="roundRect">
              <a:avLst>
                <a:gd name="adj" fmla="val 24703"/>
              </a:avLst>
            </a:prstGeom>
            <a:noFill/>
            <a:ln>
              <a:solidFill>
                <a:srgbClr val="6298C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826347" y="607518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latin typeface="+mn-lt"/>
              </a:rPr>
              <a:t>Malicious map</a:t>
            </a:r>
            <a:endParaRPr lang="en-CA" dirty="0">
              <a:latin typeface="+mn-lt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211960" y="176076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5051748" y="1280620"/>
            <a:ext cx="108000" cy="108000"/>
          </a:xfrm>
          <a:prstGeom prst="ellipse">
            <a:avLst/>
          </a:prstGeom>
          <a:solidFill>
            <a:srgbClr val="0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TextBox 37"/>
          <p:cNvSpPr txBox="1"/>
          <p:nvPr/>
        </p:nvSpPr>
        <p:spPr>
          <a:xfrm>
            <a:off x="1321494" y="2186815"/>
            <a:ext cx="166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+mn-lt"/>
              </a:rPr>
              <a:t>Robot position</a:t>
            </a:r>
            <a:endParaRPr lang="en-CA" sz="2000" dirty="0">
              <a:latin typeface="+mn-lt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866121" y="1831283"/>
            <a:ext cx="1302768" cy="36841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508685" y="1999641"/>
            <a:ext cx="1547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+mn-lt"/>
              </a:rPr>
              <a:t>Landmark</a:t>
            </a:r>
            <a:br>
              <a:rPr lang="en-CA" sz="2000" dirty="0" smtClean="0">
                <a:latin typeface="+mn-lt"/>
              </a:rPr>
            </a:br>
            <a:r>
              <a:rPr lang="en-CA" sz="2000" dirty="0" smtClean="0">
                <a:latin typeface="+mn-lt"/>
              </a:rPr>
              <a:t>measurement</a:t>
            </a:r>
            <a:endParaRPr lang="en-CA" sz="2000" dirty="0">
              <a:latin typeface="+mn-lt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5159748" y="1356107"/>
            <a:ext cx="1348938" cy="73730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42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demo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860154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Related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85184" cy="4708525"/>
          </a:xfrm>
        </p:spPr>
        <p:txBody>
          <a:bodyPr numCol="1" spcCol="0"/>
          <a:lstStyle/>
          <a:p>
            <a:pPr marL="0" indent="0">
              <a:buNone/>
            </a:pPr>
            <a:r>
              <a:rPr lang="en-CA" sz="2000" dirty="0" smtClean="0"/>
              <a:t>Attack modalities</a:t>
            </a:r>
          </a:p>
          <a:p>
            <a:pPr marL="324000" lvl="1" indent="-216000"/>
            <a:r>
              <a:rPr lang="en-CA" sz="1800" dirty="0" smtClean="0"/>
              <a:t>Conventional vehicles (</a:t>
            </a:r>
            <a:r>
              <a:rPr lang="en-CA" sz="1800" dirty="0" err="1" smtClean="0"/>
              <a:t>Checkoway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2011)</a:t>
            </a:r>
          </a:p>
          <a:p>
            <a:pPr marL="324000" lvl="1" indent="-216000"/>
            <a:r>
              <a:rPr lang="en-CA" sz="1800" dirty="0" smtClean="0"/>
              <a:t>Iran RQ-170 incident 2014</a:t>
            </a:r>
          </a:p>
          <a:p>
            <a:pPr marL="0" indent="0">
              <a:buNone/>
            </a:pPr>
            <a:r>
              <a:rPr lang="en-CA" sz="2000" dirty="0" smtClean="0"/>
              <a:t>Control-algorithm security</a:t>
            </a:r>
          </a:p>
          <a:p>
            <a:pPr marL="324000" lvl="1" indent="-216000"/>
            <a:r>
              <a:rPr lang="en-CA" sz="1800" dirty="0" smtClean="0"/>
              <a:t>Signal cross-validation (</a:t>
            </a:r>
            <a:r>
              <a:rPr lang="en-CA" sz="1800" dirty="0" err="1" smtClean="0"/>
              <a:t>Pajic</a:t>
            </a:r>
            <a:r>
              <a:rPr lang="en-CA" sz="1800" baseline="30000" dirty="0" smtClean="0"/>
              <a:t>+</a:t>
            </a:r>
            <a:r>
              <a:rPr lang="en-CA" sz="1800" baseline="300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CA" sz="1800" dirty="0" smtClean="0"/>
              <a:t>2017)</a:t>
            </a:r>
          </a:p>
          <a:p>
            <a:pPr marL="324000" lvl="1" indent="-216000"/>
            <a:r>
              <a:rPr lang="en-CA" sz="1800" dirty="0" smtClean="0"/>
              <a:t>Anomaly detection (Tian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2010, </a:t>
            </a:r>
            <a:r>
              <a:rPr lang="en-CA" sz="1800" dirty="0" err="1" smtClean="0"/>
              <a:t>Xie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2011)</a:t>
            </a:r>
          </a:p>
          <a:p>
            <a:pPr marL="0" indent="0">
              <a:buNone/>
            </a:pPr>
            <a:r>
              <a:rPr lang="en-CA" sz="2000" dirty="0" smtClean="0"/>
              <a:t>Formal methods</a:t>
            </a:r>
          </a:p>
          <a:p>
            <a:pPr marL="324000" lvl="1" indent="-216000"/>
            <a:r>
              <a:rPr lang="en-CA" sz="1800" dirty="0" smtClean="0"/>
              <a:t>Quant. info flow for CPS (Morris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2017)</a:t>
            </a:r>
          </a:p>
          <a:p>
            <a:pPr marL="324000" lvl="1" indent="-216000"/>
            <a:r>
              <a:rPr lang="en-CA" sz="1800" dirty="0" err="1" smtClean="0"/>
              <a:t>ROSCoq</a:t>
            </a:r>
            <a:endParaRPr lang="en-CA" sz="1800" dirty="0" smtClean="0"/>
          </a:p>
          <a:p>
            <a:pPr marL="324000" lvl="1" indent="-216000"/>
            <a:r>
              <a:rPr lang="en-CA" sz="1800" dirty="0" smtClean="0"/>
              <a:t>Timing verification w/ </a:t>
            </a:r>
            <a:r>
              <a:rPr lang="en-CA" sz="1800" dirty="0" err="1" smtClean="0"/>
              <a:t>SpaceEx</a:t>
            </a:r>
            <a:r>
              <a:rPr lang="en-CA" sz="1800" dirty="0"/>
              <a:t/>
            </a:r>
            <a:br>
              <a:rPr lang="en-CA" sz="1800" dirty="0"/>
            </a:br>
            <a:r>
              <a:rPr lang="en-CA" sz="1800" dirty="0" smtClean="0"/>
              <a:t>(</a:t>
            </a:r>
            <a:r>
              <a:rPr lang="en-CA" sz="1800" dirty="0" err="1" smtClean="0"/>
              <a:t>Ziegenbein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2015)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42384" y="1600200"/>
            <a:ext cx="3744416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CA" sz="2000" kern="0" dirty="0" smtClean="0"/>
              <a:t>Secure HDL</a:t>
            </a:r>
          </a:p>
          <a:p>
            <a:pPr marL="324000" lvl="1" indent="-216000"/>
            <a:r>
              <a:rPr lang="en-CA" sz="1800" kern="0" dirty="0" smtClean="0"/>
              <a:t>Caisson (2011), Sapper (2014), </a:t>
            </a:r>
            <a:r>
              <a:rPr lang="en-CA" sz="1800" kern="0" dirty="0" err="1" smtClean="0"/>
              <a:t>SecVerilog</a:t>
            </a:r>
            <a:r>
              <a:rPr lang="en-CA" sz="1800" kern="0" dirty="0" smtClean="0"/>
              <a:t> (2015)</a:t>
            </a:r>
          </a:p>
          <a:p>
            <a:pPr marL="0" indent="0">
              <a:buFontTx/>
              <a:buNone/>
            </a:pPr>
            <a:r>
              <a:rPr lang="en-CA" sz="2000" kern="0" dirty="0" smtClean="0"/>
              <a:t>Secure processors</a:t>
            </a:r>
          </a:p>
          <a:p>
            <a:pPr marL="324000" lvl="1" indent="-216000"/>
            <a:r>
              <a:rPr lang="en-CA" sz="1800" kern="0" dirty="0">
                <a:solidFill>
                  <a:srgbClr val="000000"/>
                </a:solidFill>
              </a:rPr>
              <a:t>Tiwari</a:t>
            </a:r>
            <a:r>
              <a:rPr lang="en-CA" sz="1800" kern="0" baseline="30000" dirty="0">
                <a:solidFill>
                  <a:srgbClr val="000000"/>
                </a:solidFill>
              </a:rPr>
              <a:t>+</a:t>
            </a:r>
            <a:r>
              <a:rPr lang="en-CA" sz="1800" kern="0" dirty="0">
                <a:solidFill>
                  <a:srgbClr val="000000"/>
                </a:solidFill>
              </a:rPr>
              <a:t> </a:t>
            </a:r>
            <a:r>
              <a:rPr lang="en-CA" sz="1800" kern="0" dirty="0" smtClean="0">
                <a:solidFill>
                  <a:srgbClr val="000000"/>
                </a:solidFill>
              </a:rPr>
              <a:t>2011, </a:t>
            </a:r>
            <a:r>
              <a:rPr lang="en-CA" sz="1800" kern="0" dirty="0" err="1" smtClean="0">
                <a:solidFill>
                  <a:srgbClr val="000000"/>
                </a:solidFill>
              </a:rPr>
              <a:t>Ferraiuolo</a:t>
            </a:r>
            <a:r>
              <a:rPr lang="en-CA" sz="1800" kern="0" baseline="30000" dirty="0" smtClean="0">
                <a:solidFill>
                  <a:srgbClr val="000000"/>
                </a:solidFill>
              </a:rPr>
              <a:t>+</a:t>
            </a:r>
            <a:r>
              <a:rPr lang="en-CA" sz="1800" kern="0" dirty="0" smtClean="0">
                <a:solidFill>
                  <a:srgbClr val="000000"/>
                </a:solidFill>
              </a:rPr>
              <a:t> 2017</a:t>
            </a:r>
          </a:p>
          <a:p>
            <a:pPr marL="0" indent="0">
              <a:buFontTx/>
              <a:buNone/>
            </a:pPr>
            <a:r>
              <a:rPr lang="en-CA" sz="2000" kern="0" dirty="0" smtClean="0"/>
              <a:t>Secure CPS integration</a:t>
            </a:r>
          </a:p>
          <a:p>
            <a:pPr marL="324000" lvl="1" indent="-216000"/>
            <a:r>
              <a:rPr lang="en-CA" sz="1800" kern="0" dirty="0" err="1" smtClean="0"/>
              <a:t>Veriphy</a:t>
            </a:r>
            <a:r>
              <a:rPr lang="en-CA" sz="1800" kern="0" dirty="0" smtClean="0"/>
              <a:t> (2018)</a:t>
            </a:r>
          </a:p>
          <a:p>
            <a:pPr marL="324000" lvl="1" indent="-216000"/>
            <a:r>
              <a:rPr lang="en-CA" sz="1800" kern="0" dirty="0" smtClean="0"/>
              <a:t>Restart-based security (Abad</a:t>
            </a:r>
            <a:r>
              <a:rPr lang="en-CA" sz="1800" kern="0" baseline="30000" dirty="0" smtClean="0"/>
              <a:t>+</a:t>
            </a:r>
            <a:r>
              <a:rPr lang="en-CA" sz="1800" kern="0" dirty="0" smtClean="0"/>
              <a:t> 2016, Abdi</a:t>
            </a:r>
            <a:r>
              <a:rPr lang="en-CA" sz="1800" kern="0" baseline="30000" dirty="0" smtClean="0"/>
              <a:t>+</a:t>
            </a:r>
            <a:r>
              <a:rPr lang="en-CA" sz="1800" kern="0" dirty="0" smtClean="0"/>
              <a:t> 2017, Arroyo</a:t>
            </a:r>
            <a:r>
              <a:rPr lang="en-CA" sz="1800" kern="0" baseline="30000" dirty="0" smtClean="0"/>
              <a:t>+</a:t>
            </a:r>
            <a:r>
              <a:rPr lang="en-CA" sz="1800" kern="0" dirty="0" smtClean="0"/>
              <a:t> 2017)</a:t>
            </a:r>
            <a:endParaRPr lang="en-CA" sz="18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2253192" y="5301208"/>
            <a:ext cx="463761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+mn-lt"/>
              </a:rPr>
              <a:t>Our contribution: a new system architecture</a:t>
            </a:r>
          </a:p>
          <a:p>
            <a:pPr marL="43200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+mn-lt"/>
              </a:rPr>
              <a:t>Verified hardware</a:t>
            </a:r>
          </a:p>
          <a:p>
            <a:pPr marL="43200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+mn-lt"/>
              </a:rPr>
              <a:t>Language-based information flow in software</a:t>
            </a:r>
          </a:p>
          <a:p>
            <a:pPr marL="43200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+mn-lt"/>
              </a:rPr>
              <a:t>Cross-sensor input verification</a:t>
            </a: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3705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851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dirty="0" smtClean="0"/>
              <a:t>Secure Autonomous CPS Through Verifiable Information Flow Control</a:t>
            </a:r>
            <a:endParaRPr lang="en-CA" sz="6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163270"/>
              </p:ext>
            </p:extLst>
          </p:nvPr>
        </p:nvGraphicFramePr>
        <p:xfrm>
          <a:off x="467544" y="1682034"/>
          <a:ext cx="8208912" cy="291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2228"/>
                <a:gridCol w="2052228"/>
                <a:gridCol w="2052228"/>
                <a:gridCol w="2052228"/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en-CA" sz="2400" b="1" dirty="0" smtClean="0"/>
                        <a:t>Jed Liu</a:t>
                      </a:r>
                      <a:endParaRPr lang="en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smtClean="0"/>
                        <a:t>Joe Corbett-Davies</a:t>
                      </a:r>
                      <a:endParaRPr lang="en-CA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 smtClean="0"/>
                        <a:t>Andrew </a:t>
                      </a:r>
                      <a:r>
                        <a:rPr lang="en-CA" sz="2000" dirty="0" err="1" smtClean="0"/>
                        <a:t>Ferraiuolo</a:t>
                      </a:r>
                      <a:endParaRPr lang="en-CA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100" dirty="0" smtClean="0"/>
                        <a:t>Alexander Ivanov</a:t>
                      </a:r>
                      <a:endParaRPr lang="en-CA" sz="2100" dirty="0"/>
                    </a:p>
                  </a:txBody>
                  <a:tcPr anchor="ctr"/>
                </a:tc>
              </a:tr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err="1" smtClean="0"/>
                        <a:t>Mulong</a:t>
                      </a:r>
                      <a:r>
                        <a:rPr lang="en-CA" sz="2400" dirty="0" smtClean="0"/>
                        <a:t> Luo</a:t>
                      </a:r>
                      <a:endParaRPr lang="en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G. Edward Suh</a:t>
                      </a:r>
                      <a:endParaRPr lang="en-CA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200" dirty="0" smtClean="0"/>
                        <a:t>Andrew C.</a:t>
                      </a:r>
                      <a:r>
                        <a:rPr lang="en-CA" sz="2200" baseline="0" dirty="0" smtClean="0"/>
                        <a:t> Myers</a:t>
                      </a:r>
                      <a:endParaRPr lang="en-CA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Mark Campbell</a:t>
                      </a:r>
                      <a:endParaRPr lang="en-CA" sz="2400" dirty="0"/>
                    </a:p>
                  </a:txBody>
                  <a:tcPr anchor="ctr"/>
                </a:tc>
              </a:tr>
              <a:tr h="2001600">
                <a:tc gridSpan="4">
                  <a:txBody>
                    <a:bodyPr/>
                    <a:lstStyle/>
                    <a:p>
                      <a:pPr algn="ctr"/>
                      <a:endParaRPr lang="en-CA" sz="16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56" y="5638698"/>
            <a:ext cx="956044" cy="95604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7584" y="2881082"/>
            <a:ext cx="7859216" cy="3713660"/>
            <a:chOff x="827584" y="2204864"/>
            <a:chExt cx="7859216" cy="3713660"/>
          </a:xfrm>
        </p:grpSpPr>
        <p:sp>
          <p:nvSpPr>
            <p:cNvPr id="7" name="Rounded Rectangle 6"/>
            <p:cNvSpPr/>
            <p:nvPr/>
          </p:nvSpPr>
          <p:spPr>
            <a:xfrm>
              <a:off x="827584" y="3629041"/>
              <a:ext cx="6696745" cy="1925142"/>
            </a:xfrm>
            <a:prstGeom prst="roundRect">
              <a:avLst>
                <a:gd name="adj" fmla="val 4687"/>
              </a:avLst>
            </a:prstGeom>
            <a:solidFill>
              <a:srgbClr val="EAEAEA"/>
            </a:solidFill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987824" y="3629043"/>
              <a:ext cx="0" cy="120506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49652" y="3869589"/>
              <a:ext cx="1682496" cy="71508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Untrusted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software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203848" y="3716356"/>
              <a:ext cx="4112709" cy="1021556"/>
              <a:chOff x="3587005" y="1889868"/>
              <a:chExt cx="4112709" cy="1021556"/>
            </a:xfrm>
          </p:grpSpPr>
          <p:cxnSp>
            <p:nvCxnSpPr>
              <p:cNvPr id="11" name="Straight Arrow Connector 10"/>
              <p:cNvCxnSpPr>
                <a:stCxn id="12" idx="3"/>
                <a:endCxn id="13" idx="1"/>
              </p:cNvCxnSpPr>
              <p:nvPr/>
            </p:nvCxnSpPr>
            <p:spPr>
              <a:xfrm>
                <a:off x="4835686" y="2400646"/>
                <a:ext cx="163701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3587005" y="2004646"/>
                <a:ext cx="1248681" cy="79200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dash"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Verification</a:t>
                </a:r>
                <a:endParaRPr lang="en-CA" dirty="0">
                  <a:latin typeface="+mn-lt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472696" y="1889868"/>
                <a:ext cx="1227018" cy="102155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dash"/>
              </a:ln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Perception</a:t>
                </a:r>
              </a:p>
              <a:p>
                <a:pPr algn="ctr"/>
                <a:r>
                  <a:rPr lang="en-CA" dirty="0" smtClean="0">
                    <a:latin typeface="+mn-lt"/>
                  </a:rPr>
                  <a:t>&amp;</a:t>
                </a:r>
              </a:p>
              <a:p>
                <a:pPr algn="ctr"/>
                <a:r>
                  <a:rPr lang="en-CA" dirty="0" smtClean="0">
                    <a:latin typeface="+mn-lt"/>
                  </a:rPr>
                  <a:t>Planning</a:t>
                </a:r>
                <a:endParaRPr lang="en-CA" dirty="0">
                  <a:latin typeface="+mn-lt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830247" y="2077481"/>
                <a:ext cx="16478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 smtClean="0">
                    <a:latin typeface="+mn-lt"/>
                  </a:rPr>
                  <a:t>labelled</a:t>
                </a:r>
                <a:br>
                  <a:rPr lang="en-CA" dirty="0" smtClean="0">
                    <a:latin typeface="+mn-lt"/>
                  </a:rPr>
                </a:br>
                <a:r>
                  <a:rPr lang="en-CA" dirty="0" smtClean="0">
                    <a:latin typeface="+mn-lt"/>
                  </a:rPr>
                  <a:t>sensors &amp; inputs</a:t>
                </a:r>
                <a:endParaRPr lang="en-CA" dirty="0">
                  <a:latin typeface="+mn-lt"/>
                </a:endParaRPr>
              </a:p>
            </p:txBody>
          </p:sp>
        </p:grpSp>
        <p:cxnSp>
          <p:nvCxnSpPr>
            <p:cNvPr id="15" name="Straight Arrow Connector 14"/>
            <p:cNvCxnSpPr>
              <a:stCxn id="13" idx="3"/>
              <a:endCxn id="16" idx="1"/>
            </p:cNvCxnSpPr>
            <p:nvPr/>
          </p:nvCxnSpPr>
          <p:spPr>
            <a:xfrm>
              <a:off x="7316557" y="4227134"/>
              <a:ext cx="463392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779949" y="3903969"/>
              <a:ext cx="906851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CA" dirty="0" smtClean="0">
                  <a:latin typeface="+mn-lt"/>
                </a:rPr>
                <a:t>Vehicle</a:t>
              </a:r>
              <a:br>
                <a:rPr lang="en-CA" dirty="0" smtClean="0">
                  <a:latin typeface="+mn-lt"/>
                </a:rPr>
              </a:br>
              <a:r>
                <a:rPr lang="en-CA" dirty="0" smtClean="0">
                  <a:latin typeface="+mn-lt"/>
                </a:rPr>
                <a:t>controls</a:t>
              </a:r>
              <a:endParaRPr lang="en-CA" dirty="0"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56244" y="3039481"/>
              <a:ext cx="1844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raw sensors &amp; inputs</a:t>
              </a:r>
              <a:endParaRPr lang="en-CA" dirty="0">
                <a:latin typeface="+mn-lt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827584" y="4834103"/>
              <a:ext cx="6696746" cy="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endCxn id="9" idx="0"/>
            </p:cNvCxnSpPr>
            <p:nvPr/>
          </p:nvCxnSpPr>
          <p:spPr>
            <a:xfrm flipH="1">
              <a:off x="1890900" y="3395191"/>
              <a:ext cx="310712" cy="4743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2" idx="0"/>
            </p:cNvCxnSpPr>
            <p:nvPr/>
          </p:nvCxnSpPr>
          <p:spPr>
            <a:xfrm>
              <a:off x="3533102" y="3395191"/>
              <a:ext cx="295087" cy="4359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27584" y="5549192"/>
              <a:ext cx="4237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latin typeface="+mn-lt"/>
                </a:rPr>
                <a:t>Verified processor with timing compartments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37359" y="2204864"/>
              <a:ext cx="2712217" cy="92333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lvl="0"/>
              <a:r>
                <a:rPr lang="en-CA" dirty="0" smtClean="0">
                  <a:solidFill>
                    <a:srgbClr val="000000"/>
                  </a:solidFill>
                  <a:latin typeface="Cronos Pro"/>
                </a:rPr>
                <a:t>Programmed in Jif</a:t>
              </a:r>
              <a:endParaRPr lang="en-CA" dirty="0">
                <a:solidFill>
                  <a:srgbClr val="000000"/>
                </a:solidFill>
                <a:latin typeface="Cronos Pro"/>
              </a:endParaRPr>
            </a:p>
            <a:p>
              <a:pPr marL="252000" lvl="0" indent="-180000">
                <a:buFont typeface="Arial" panose="020B0604020202020204" pitchFamily="34" charset="0"/>
                <a:buChar char="•"/>
              </a:pPr>
              <a:r>
                <a:rPr lang="en-CA" dirty="0" smtClean="0">
                  <a:solidFill>
                    <a:srgbClr val="000000"/>
                  </a:solidFill>
                  <a:latin typeface="Cronos Pro"/>
                </a:rPr>
                <a:t>memory safety</a:t>
              </a:r>
              <a:endParaRPr lang="en-CA" dirty="0">
                <a:solidFill>
                  <a:srgbClr val="000000"/>
                </a:solidFill>
                <a:latin typeface="Cronos Pro"/>
              </a:endParaRPr>
            </a:p>
            <a:p>
              <a:pPr marL="252000" lvl="0" indent="-180000">
                <a:buFont typeface="Arial" panose="020B0604020202020204" pitchFamily="34" charset="0"/>
                <a:buChar char="•"/>
              </a:pPr>
              <a:r>
                <a:rPr lang="en-CA" dirty="0" smtClean="0">
                  <a:solidFill>
                    <a:srgbClr val="000000"/>
                  </a:solidFill>
                  <a:latin typeface="Cronos Pro"/>
                </a:rPr>
                <a:t>information-flow security</a:t>
              </a:r>
              <a:endParaRPr lang="en-CA" dirty="0">
                <a:solidFill>
                  <a:srgbClr val="000000"/>
                </a:solidFill>
                <a:latin typeface="Cronos Pro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4283968" y="3116046"/>
              <a:ext cx="1382554" cy="853961"/>
            </a:xfrm>
            <a:prstGeom prst="straightConnector1">
              <a:avLst/>
            </a:prstGeom>
            <a:ln w="19050">
              <a:solidFill>
                <a:srgbClr val="4F81BD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6246645" y="3116046"/>
              <a:ext cx="197563" cy="689588"/>
            </a:xfrm>
            <a:prstGeom prst="straightConnector1">
              <a:avLst/>
            </a:prstGeom>
            <a:ln w="19050">
              <a:solidFill>
                <a:srgbClr val="4F81BD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675099" y="4991092"/>
              <a:ext cx="5057142" cy="40862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Verified microkernel OS</a:t>
              </a:r>
              <a:endParaRPr lang="en-CA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219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206" y="2310087"/>
            <a:ext cx="5823524" cy="25319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7200" y="1916832"/>
            <a:ext cx="8075240" cy="32157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Networked </a:t>
            </a:r>
            <a:r>
              <a:rPr lang="en-CA" dirty="0" err="1" smtClean="0"/>
              <a:t>CPSes</a:t>
            </a:r>
            <a:r>
              <a:rPr lang="en-CA" dirty="0" smtClean="0"/>
              <a:t> are everywhere!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96" y="4751610"/>
            <a:ext cx="1391349" cy="172891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44" y="1390375"/>
            <a:ext cx="1950655" cy="1693093"/>
          </a:xfrm>
        </p:spPr>
      </p:pic>
      <p:cxnSp>
        <p:nvCxnSpPr>
          <p:cNvPr id="15" name="Straight Connector 14"/>
          <p:cNvCxnSpPr/>
          <p:nvPr/>
        </p:nvCxnSpPr>
        <p:spPr>
          <a:xfrm flipH="1">
            <a:off x="6212855" y="2614052"/>
            <a:ext cx="663401" cy="6649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113126" y="3962015"/>
            <a:ext cx="986806" cy="109076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395168" y="3083468"/>
            <a:ext cx="985204" cy="985204"/>
            <a:chOff x="5755520" y="3063927"/>
            <a:chExt cx="985204" cy="9852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520" y="3063927"/>
              <a:ext cx="985204" cy="985204"/>
            </a:xfrm>
            <a:prstGeom prst="rect">
              <a:avLst/>
            </a:prstGeom>
          </p:spPr>
        </p:pic>
        <p:sp>
          <p:nvSpPr>
            <p:cNvPr id="22" name="Freeform 21"/>
            <p:cNvSpPr/>
            <p:nvPr/>
          </p:nvSpPr>
          <p:spPr>
            <a:xfrm>
              <a:off x="6110689" y="3348108"/>
              <a:ext cx="362788" cy="324212"/>
            </a:xfrm>
            <a:custGeom>
              <a:avLst/>
              <a:gdLst>
                <a:gd name="connsiteX0" fmla="*/ 132203 w 362788"/>
                <a:gd name="connsiteY0" fmla="*/ 316837 h 324212"/>
                <a:gd name="connsiteX1" fmla="*/ 132203 w 362788"/>
                <a:gd name="connsiteY1" fmla="*/ 316837 h 324212"/>
                <a:gd name="connsiteX2" fmla="*/ 106497 w 362788"/>
                <a:gd name="connsiteY2" fmla="*/ 298475 h 324212"/>
                <a:gd name="connsiteX3" fmla="*/ 91807 w 362788"/>
                <a:gd name="connsiteY3" fmla="*/ 276441 h 324212"/>
                <a:gd name="connsiteX4" fmla="*/ 69774 w 362788"/>
                <a:gd name="connsiteY4" fmla="*/ 243391 h 324212"/>
                <a:gd name="connsiteX5" fmla="*/ 62429 w 362788"/>
                <a:gd name="connsiteY5" fmla="*/ 232374 h 324212"/>
                <a:gd name="connsiteX6" fmla="*/ 55084 w 362788"/>
                <a:gd name="connsiteY6" fmla="*/ 221357 h 324212"/>
                <a:gd name="connsiteX7" fmla="*/ 44068 w 362788"/>
                <a:gd name="connsiteY7" fmla="*/ 210340 h 324212"/>
                <a:gd name="connsiteX8" fmla="*/ 40395 w 362788"/>
                <a:gd name="connsiteY8" fmla="*/ 199323 h 324212"/>
                <a:gd name="connsiteX9" fmla="*/ 29378 w 362788"/>
                <a:gd name="connsiteY9" fmla="*/ 191979 h 324212"/>
                <a:gd name="connsiteX10" fmla="*/ 22034 w 362788"/>
                <a:gd name="connsiteY10" fmla="*/ 169945 h 324212"/>
                <a:gd name="connsiteX11" fmla="*/ 7345 w 362788"/>
                <a:gd name="connsiteY11" fmla="*/ 147911 h 324212"/>
                <a:gd name="connsiteX12" fmla="*/ 3672 w 362788"/>
                <a:gd name="connsiteY12" fmla="*/ 133222 h 324212"/>
                <a:gd name="connsiteX13" fmla="*/ 0 w 362788"/>
                <a:gd name="connsiteY13" fmla="*/ 122205 h 324212"/>
                <a:gd name="connsiteX14" fmla="*/ 11017 w 362788"/>
                <a:gd name="connsiteY14" fmla="*/ 78138 h 324212"/>
                <a:gd name="connsiteX15" fmla="*/ 18362 w 362788"/>
                <a:gd name="connsiteY15" fmla="*/ 48759 h 324212"/>
                <a:gd name="connsiteX16" fmla="*/ 33051 w 362788"/>
                <a:gd name="connsiteY16" fmla="*/ 26726 h 324212"/>
                <a:gd name="connsiteX17" fmla="*/ 66101 w 362788"/>
                <a:gd name="connsiteY17" fmla="*/ 15709 h 324212"/>
                <a:gd name="connsiteX18" fmla="*/ 77118 w 362788"/>
                <a:gd name="connsiteY18" fmla="*/ 12037 h 324212"/>
                <a:gd name="connsiteX19" fmla="*/ 88135 w 362788"/>
                <a:gd name="connsiteY19" fmla="*/ 4692 h 324212"/>
                <a:gd name="connsiteX20" fmla="*/ 176270 w 362788"/>
                <a:gd name="connsiteY20" fmla="*/ 4692 h 324212"/>
                <a:gd name="connsiteX21" fmla="*/ 205648 w 362788"/>
                <a:gd name="connsiteY21" fmla="*/ 8364 h 324212"/>
                <a:gd name="connsiteX22" fmla="*/ 235027 w 362788"/>
                <a:gd name="connsiteY22" fmla="*/ 15709 h 324212"/>
                <a:gd name="connsiteX23" fmla="*/ 246044 w 362788"/>
                <a:gd name="connsiteY23" fmla="*/ 23053 h 324212"/>
                <a:gd name="connsiteX24" fmla="*/ 264405 w 362788"/>
                <a:gd name="connsiteY24" fmla="*/ 56104 h 324212"/>
                <a:gd name="connsiteX25" fmla="*/ 312145 w 362788"/>
                <a:gd name="connsiteY25" fmla="*/ 85482 h 324212"/>
                <a:gd name="connsiteX26" fmla="*/ 326834 w 362788"/>
                <a:gd name="connsiteY26" fmla="*/ 107516 h 324212"/>
                <a:gd name="connsiteX27" fmla="*/ 345195 w 362788"/>
                <a:gd name="connsiteY27" fmla="*/ 147911 h 324212"/>
                <a:gd name="connsiteX28" fmla="*/ 356212 w 362788"/>
                <a:gd name="connsiteY28" fmla="*/ 158928 h 324212"/>
                <a:gd name="connsiteX29" fmla="*/ 356212 w 362788"/>
                <a:gd name="connsiteY29" fmla="*/ 243391 h 324212"/>
                <a:gd name="connsiteX30" fmla="*/ 345195 w 362788"/>
                <a:gd name="connsiteY30" fmla="*/ 265425 h 324212"/>
                <a:gd name="connsiteX31" fmla="*/ 323162 w 362788"/>
                <a:gd name="connsiteY31" fmla="*/ 272769 h 324212"/>
                <a:gd name="connsiteX32" fmla="*/ 301128 w 362788"/>
                <a:gd name="connsiteY32" fmla="*/ 280114 h 324212"/>
                <a:gd name="connsiteX33" fmla="*/ 290111 w 362788"/>
                <a:gd name="connsiteY33" fmla="*/ 287458 h 324212"/>
                <a:gd name="connsiteX34" fmla="*/ 260733 w 362788"/>
                <a:gd name="connsiteY34" fmla="*/ 291131 h 324212"/>
                <a:gd name="connsiteX35" fmla="*/ 249716 w 362788"/>
                <a:gd name="connsiteY35" fmla="*/ 294803 h 324212"/>
                <a:gd name="connsiteX36" fmla="*/ 227682 w 362788"/>
                <a:gd name="connsiteY36" fmla="*/ 309492 h 324212"/>
                <a:gd name="connsiteX37" fmla="*/ 205648 w 362788"/>
                <a:gd name="connsiteY37" fmla="*/ 316837 h 324212"/>
                <a:gd name="connsiteX38" fmla="*/ 176270 w 362788"/>
                <a:gd name="connsiteY38" fmla="*/ 324181 h 324212"/>
                <a:gd name="connsiteX39" fmla="*/ 132203 w 362788"/>
                <a:gd name="connsiteY39" fmla="*/ 316837 h 3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62788" h="324212">
                  <a:moveTo>
                    <a:pt x="132203" y="316837"/>
                  </a:moveTo>
                  <a:lnTo>
                    <a:pt x="132203" y="316837"/>
                  </a:lnTo>
                  <a:cubicBezTo>
                    <a:pt x="123634" y="310716"/>
                    <a:pt x="113943" y="305921"/>
                    <a:pt x="106497" y="298475"/>
                  </a:cubicBezTo>
                  <a:cubicBezTo>
                    <a:pt x="100255" y="292233"/>
                    <a:pt x="96704" y="283786"/>
                    <a:pt x="91807" y="276441"/>
                  </a:cubicBezTo>
                  <a:lnTo>
                    <a:pt x="69774" y="243391"/>
                  </a:lnTo>
                  <a:lnTo>
                    <a:pt x="62429" y="232374"/>
                  </a:lnTo>
                  <a:cubicBezTo>
                    <a:pt x="59981" y="228702"/>
                    <a:pt x="58205" y="224478"/>
                    <a:pt x="55084" y="221357"/>
                  </a:cubicBezTo>
                  <a:lnTo>
                    <a:pt x="44068" y="210340"/>
                  </a:lnTo>
                  <a:cubicBezTo>
                    <a:pt x="42844" y="206668"/>
                    <a:pt x="42813" y="202346"/>
                    <a:pt x="40395" y="199323"/>
                  </a:cubicBezTo>
                  <a:cubicBezTo>
                    <a:pt x="37638" y="195877"/>
                    <a:pt x="31717" y="195722"/>
                    <a:pt x="29378" y="191979"/>
                  </a:cubicBezTo>
                  <a:cubicBezTo>
                    <a:pt x="25275" y="185414"/>
                    <a:pt x="26328" y="176387"/>
                    <a:pt x="22034" y="169945"/>
                  </a:cubicBezTo>
                  <a:lnTo>
                    <a:pt x="7345" y="147911"/>
                  </a:lnTo>
                  <a:cubicBezTo>
                    <a:pt x="6121" y="143015"/>
                    <a:pt x="5059" y="138075"/>
                    <a:pt x="3672" y="133222"/>
                  </a:cubicBezTo>
                  <a:cubicBezTo>
                    <a:pt x="2609" y="129500"/>
                    <a:pt x="0" y="126076"/>
                    <a:pt x="0" y="122205"/>
                  </a:cubicBezTo>
                  <a:cubicBezTo>
                    <a:pt x="0" y="98599"/>
                    <a:pt x="6459" y="100931"/>
                    <a:pt x="11017" y="78138"/>
                  </a:cubicBezTo>
                  <a:cubicBezTo>
                    <a:pt x="12035" y="73045"/>
                    <a:pt x="14831" y="55114"/>
                    <a:pt x="18362" y="48759"/>
                  </a:cubicBezTo>
                  <a:cubicBezTo>
                    <a:pt x="22649" y="41043"/>
                    <a:pt x="24677" y="29518"/>
                    <a:pt x="33051" y="26726"/>
                  </a:cubicBezTo>
                  <a:lnTo>
                    <a:pt x="66101" y="15709"/>
                  </a:lnTo>
                  <a:lnTo>
                    <a:pt x="77118" y="12037"/>
                  </a:lnTo>
                  <a:cubicBezTo>
                    <a:pt x="80790" y="9589"/>
                    <a:pt x="84078" y="6431"/>
                    <a:pt x="88135" y="4692"/>
                  </a:cubicBezTo>
                  <a:cubicBezTo>
                    <a:pt x="112249" y="-5643"/>
                    <a:pt x="167509" y="4254"/>
                    <a:pt x="176270" y="4692"/>
                  </a:cubicBezTo>
                  <a:cubicBezTo>
                    <a:pt x="186063" y="5916"/>
                    <a:pt x="195948" y="6545"/>
                    <a:pt x="205648" y="8364"/>
                  </a:cubicBezTo>
                  <a:cubicBezTo>
                    <a:pt x="215570" y="10224"/>
                    <a:pt x="235027" y="15709"/>
                    <a:pt x="235027" y="15709"/>
                  </a:cubicBezTo>
                  <a:cubicBezTo>
                    <a:pt x="238699" y="18157"/>
                    <a:pt x="243287" y="19607"/>
                    <a:pt x="246044" y="23053"/>
                  </a:cubicBezTo>
                  <a:cubicBezTo>
                    <a:pt x="261352" y="42188"/>
                    <a:pt x="227400" y="31434"/>
                    <a:pt x="264405" y="56104"/>
                  </a:cubicBezTo>
                  <a:cubicBezTo>
                    <a:pt x="294651" y="76267"/>
                    <a:pt x="278775" y="66414"/>
                    <a:pt x="312145" y="85482"/>
                  </a:cubicBezTo>
                  <a:cubicBezTo>
                    <a:pt x="317041" y="92827"/>
                    <a:pt x="324043" y="99142"/>
                    <a:pt x="326834" y="107516"/>
                  </a:cubicBezTo>
                  <a:cubicBezTo>
                    <a:pt x="333182" y="126561"/>
                    <a:pt x="333194" y="131910"/>
                    <a:pt x="345195" y="147911"/>
                  </a:cubicBezTo>
                  <a:cubicBezTo>
                    <a:pt x="348311" y="152066"/>
                    <a:pt x="352540" y="155256"/>
                    <a:pt x="356212" y="158928"/>
                  </a:cubicBezTo>
                  <a:cubicBezTo>
                    <a:pt x="367277" y="192126"/>
                    <a:pt x="362343" y="172877"/>
                    <a:pt x="356212" y="243391"/>
                  </a:cubicBezTo>
                  <a:cubicBezTo>
                    <a:pt x="355775" y="248417"/>
                    <a:pt x="349407" y="262792"/>
                    <a:pt x="345195" y="265425"/>
                  </a:cubicBezTo>
                  <a:cubicBezTo>
                    <a:pt x="338630" y="269528"/>
                    <a:pt x="330506" y="270321"/>
                    <a:pt x="323162" y="272769"/>
                  </a:cubicBezTo>
                  <a:cubicBezTo>
                    <a:pt x="323157" y="272771"/>
                    <a:pt x="301132" y="280111"/>
                    <a:pt x="301128" y="280114"/>
                  </a:cubicBezTo>
                  <a:cubicBezTo>
                    <a:pt x="297456" y="282562"/>
                    <a:pt x="294369" y="286297"/>
                    <a:pt x="290111" y="287458"/>
                  </a:cubicBezTo>
                  <a:cubicBezTo>
                    <a:pt x="280590" y="290055"/>
                    <a:pt x="270526" y="289907"/>
                    <a:pt x="260733" y="291131"/>
                  </a:cubicBezTo>
                  <a:cubicBezTo>
                    <a:pt x="257061" y="292355"/>
                    <a:pt x="253100" y="292923"/>
                    <a:pt x="249716" y="294803"/>
                  </a:cubicBezTo>
                  <a:cubicBezTo>
                    <a:pt x="242000" y="299090"/>
                    <a:pt x="236056" y="306701"/>
                    <a:pt x="227682" y="309492"/>
                  </a:cubicBezTo>
                  <a:lnTo>
                    <a:pt x="205648" y="316837"/>
                  </a:lnTo>
                  <a:cubicBezTo>
                    <a:pt x="194208" y="320650"/>
                    <a:pt x="189561" y="322704"/>
                    <a:pt x="176270" y="324181"/>
                  </a:cubicBezTo>
                  <a:cubicBezTo>
                    <a:pt x="171404" y="324722"/>
                    <a:pt x="139547" y="318061"/>
                    <a:pt x="132203" y="316837"/>
                  </a:cubicBezTo>
                  <a:close/>
                </a:path>
              </a:pathLst>
            </a:custGeom>
            <a:solidFill>
              <a:srgbClr val="2B2C27"/>
            </a:solidFill>
            <a:ln>
              <a:solidFill>
                <a:srgbClr val="2B2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3226756" y="3083468"/>
            <a:ext cx="985204" cy="985204"/>
            <a:chOff x="5755520" y="3063927"/>
            <a:chExt cx="985204" cy="98520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520" y="3063927"/>
              <a:ext cx="985204" cy="985204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6110689" y="3348108"/>
              <a:ext cx="362788" cy="324212"/>
            </a:xfrm>
            <a:custGeom>
              <a:avLst/>
              <a:gdLst>
                <a:gd name="connsiteX0" fmla="*/ 132203 w 362788"/>
                <a:gd name="connsiteY0" fmla="*/ 316837 h 324212"/>
                <a:gd name="connsiteX1" fmla="*/ 132203 w 362788"/>
                <a:gd name="connsiteY1" fmla="*/ 316837 h 324212"/>
                <a:gd name="connsiteX2" fmla="*/ 106497 w 362788"/>
                <a:gd name="connsiteY2" fmla="*/ 298475 h 324212"/>
                <a:gd name="connsiteX3" fmla="*/ 91807 w 362788"/>
                <a:gd name="connsiteY3" fmla="*/ 276441 h 324212"/>
                <a:gd name="connsiteX4" fmla="*/ 69774 w 362788"/>
                <a:gd name="connsiteY4" fmla="*/ 243391 h 324212"/>
                <a:gd name="connsiteX5" fmla="*/ 62429 w 362788"/>
                <a:gd name="connsiteY5" fmla="*/ 232374 h 324212"/>
                <a:gd name="connsiteX6" fmla="*/ 55084 w 362788"/>
                <a:gd name="connsiteY6" fmla="*/ 221357 h 324212"/>
                <a:gd name="connsiteX7" fmla="*/ 44068 w 362788"/>
                <a:gd name="connsiteY7" fmla="*/ 210340 h 324212"/>
                <a:gd name="connsiteX8" fmla="*/ 40395 w 362788"/>
                <a:gd name="connsiteY8" fmla="*/ 199323 h 324212"/>
                <a:gd name="connsiteX9" fmla="*/ 29378 w 362788"/>
                <a:gd name="connsiteY9" fmla="*/ 191979 h 324212"/>
                <a:gd name="connsiteX10" fmla="*/ 22034 w 362788"/>
                <a:gd name="connsiteY10" fmla="*/ 169945 h 324212"/>
                <a:gd name="connsiteX11" fmla="*/ 7345 w 362788"/>
                <a:gd name="connsiteY11" fmla="*/ 147911 h 324212"/>
                <a:gd name="connsiteX12" fmla="*/ 3672 w 362788"/>
                <a:gd name="connsiteY12" fmla="*/ 133222 h 324212"/>
                <a:gd name="connsiteX13" fmla="*/ 0 w 362788"/>
                <a:gd name="connsiteY13" fmla="*/ 122205 h 324212"/>
                <a:gd name="connsiteX14" fmla="*/ 11017 w 362788"/>
                <a:gd name="connsiteY14" fmla="*/ 78138 h 324212"/>
                <a:gd name="connsiteX15" fmla="*/ 18362 w 362788"/>
                <a:gd name="connsiteY15" fmla="*/ 48759 h 324212"/>
                <a:gd name="connsiteX16" fmla="*/ 33051 w 362788"/>
                <a:gd name="connsiteY16" fmla="*/ 26726 h 324212"/>
                <a:gd name="connsiteX17" fmla="*/ 66101 w 362788"/>
                <a:gd name="connsiteY17" fmla="*/ 15709 h 324212"/>
                <a:gd name="connsiteX18" fmla="*/ 77118 w 362788"/>
                <a:gd name="connsiteY18" fmla="*/ 12037 h 324212"/>
                <a:gd name="connsiteX19" fmla="*/ 88135 w 362788"/>
                <a:gd name="connsiteY19" fmla="*/ 4692 h 324212"/>
                <a:gd name="connsiteX20" fmla="*/ 176270 w 362788"/>
                <a:gd name="connsiteY20" fmla="*/ 4692 h 324212"/>
                <a:gd name="connsiteX21" fmla="*/ 205648 w 362788"/>
                <a:gd name="connsiteY21" fmla="*/ 8364 h 324212"/>
                <a:gd name="connsiteX22" fmla="*/ 235027 w 362788"/>
                <a:gd name="connsiteY22" fmla="*/ 15709 h 324212"/>
                <a:gd name="connsiteX23" fmla="*/ 246044 w 362788"/>
                <a:gd name="connsiteY23" fmla="*/ 23053 h 324212"/>
                <a:gd name="connsiteX24" fmla="*/ 264405 w 362788"/>
                <a:gd name="connsiteY24" fmla="*/ 56104 h 324212"/>
                <a:gd name="connsiteX25" fmla="*/ 312145 w 362788"/>
                <a:gd name="connsiteY25" fmla="*/ 85482 h 324212"/>
                <a:gd name="connsiteX26" fmla="*/ 326834 w 362788"/>
                <a:gd name="connsiteY26" fmla="*/ 107516 h 324212"/>
                <a:gd name="connsiteX27" fmla="*/ 345195 w 362788"/>
                <a:gd name="connsiteY27" fmla="*/ 147911 h 324212"/>
                <a:gd name="connsiteX28" fmla="*/ 356212 w 362788"/>
                <a:gd name="connsiteY28" fmla="*/ 158928 h 324212"/>
                <a:gd name="connsiteX29" fmla="*/ 356212 w 362788"/>
                <a:gd name="connsiteY29" fmla="*/ 243391 h 324212"/>
                <a:gd name="connsiteX30" fmla="*/ 345195 w 362788"/>
                <a:gd name="connsiteY30" fmla="*/ 265425 h 324212"/>
                <a:gd name="connsiteX31" fmla="*/ 323162 w 362788"/>
                <a:gd name="connsiteY31" fmla="*/ 272769 h 324212"/>
                <a:gd name="connsiteX32" fmla="*/ 301128 w 362788"/>
                <a:gd name="connsiteY32" fmla="*/ 280114 h 324212"/>
                <a:gd name="connsiteX33" fmla="*/ 290111 w 362788"/>
                <a:gd name="connsiteY33" fmla="*/ 287458 h 324212"/>
                <a:gd name="connsiteX34" fmla="*/ 260733 w 362788"/>
                <a:gd name="connsiteY34" fmla="*/ 291131 h 324212"/>
                <a:gd name="connsiteX35" fmla="*/ 249716 w 362788"/>
                <a:gd name="connsiteY35" fmla="*/ 294803 h 324212"/>
                <a:gd name="connsiteX36" fmla="*/ 227682 w 362788"/>
                <a:gd name="connsiteY36" fmla="*/ 309492 h 324212"/>
                <a:gd name="connsiteX37" fmla="*/ 205648 w 362788"/>
                <a:gd name="connsiteY37" fmla="*/ 316837 h 324212"/>
                <a:gd name="connsiteX38" fmla="*/ 176270 w 362788"/>
                <a:gd name="connsiteY38" fmla="*/ 324181 h 324212"/>
                <a:gd name="connsiteX39" fmla="*/ 132203 w 362788"/>
                <a:gd name="connsiteY39" fmla="*/ 316837 h 32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62788" h="324212">
                  <a:moveTo>
                    <a:pt x="132203" y="316837"/>
                  </a:moveTo>
                  <a:lnTo>
                    <a:pt x="132203" y="316837"/>
                  </a:lnTo>
                  <a:cubicBezTo>
                    <a:pt x="123634" y="310716"/>
                    <a:pt x="113943" y="305921"/>
                    <a:pt x="106497" y="298475"/>
                  </a:cubicBezTo>
                  <a:cubicBezTo>
                    <a:pt x="100255" y="292233"/>
                    <a:pt x="96704" y="283786"/>
                    <a:pt x="91807" y="276441"/>
                  </a:cubicBezTo>
                  <a:lnTo>
                    <a:pt x="69774" y="243391"/>
                  </a:lnTo>
                  <a:lnTo>
                    <a:pt x="62429" y="232374"/>
                  </a:lnTo>
                  <a:cubicBezTo>
                    <a:pt x="59981" y="228702"/>
                    <a:pt x="58205" y="224478"/>
                    <a:pt x="55084" y="221357"/>
                  </a:cubicBezTo>
                  <a:lnTo>
                    <a:pt x="44068" y="210340"/>
                  </a:lnTo>
                  <a:cubicBezTo>
                    <a:pt x="42844" y="206668"/>
                    <a:pt x="42813" y="202346"/>
                    <a:pt x="40395" y="199323"/>
                  </a:cubicBezTo>
                  <a:cubicBezTo>
                    <a:pt x="37638" y="195877"/>
                    <a:pt x="31717" y="195722"/>
                    <a:pt x="29378" y="191979"/>
                  </a:cubicBezTo>
                  <a:cubicBezTo>
                    <a:pt x="25275" y="185414"/>
                    <a:pt x="26328" y="176387"/>
                    <a:pt x="22034" y="169945"/>
                  </a:cubicBezTo>
                  <a:lnTo>
                    <a:pt x="7345" y="147911"/>
                  </a:lnTo>
                  <a:cubicBezTo>
                    <a:pt x="6121" y="143015"/>
                    <a:pt x="5059" y="138075"/>
                    <a:pt x="3672" y="133222"/>
                  </a:cubicBezTo>
                  <a:cubicBezTo>
                    <a:pt x="2609" y="129500"/>
                    <a:pt x="0" y="126076"/>
                    <a:pt x="0" y="122205"/>
                  </a:cubicBezTo>
                  <a:cubicBezTo>
                    <a:pt x="0" y="98599"/>
                    <a:pt x="6459" y="100931"/>
                    <a:pt x="11017" y="78138"/>
                  </a:cubicBezTo>
                  <a:cubicBezTo>
                    <a:pt x="12035" y="73045"/>
                    <a:pt x="14831" y="55114"/>
                    <a:pt x="18362" y="48759"/>
                  </a:cubicBezTo>
                  <a:cubicBezTo>
                    <a:pt x="22649" y="41043"/>
                    <a:pt x="24677" y="29518"/>
                    <a:pt x="33051" y="26726"/>
                  </a:cubicBezTo>
                  <a:lnTo>
                    <a:pt x="66101" y="15709"/>
                  </a:lnTo>
                  <a:lnTo>
                    <a:pt x="77118" y="12037"/>
                  </a:lnTo>
                  <a:cubicBezTo>
                    <a:pt x="80790" y="9589"/>
                    <a:pt x="84078" y="6431"/>
                    <a:pt x="88135" y="4692"/>
                  </a:cubicBezTo>
                  <a:cubicBezTo>
                    <a:pt x="112249" y="-5643"/>
                    <a:pt x="167509" y="4254"/>
                    <a:pt x="176270" y="4692"/>
                  </a:cubicBezTo>
                  <a:cubicBezTo>
                    <a:pt x="186063" y="5916"/>
                    <a:pt x="195948" y="6545"/>
                    <a:pt x="205648" y="8364"/>
                  </a:cubicBezTo>
                  <a:cubicBezTo>
                    <a:pt x="215570" y="10224"/>
                    <a:pt x="235027" y="15709"/>
                    <a:pt x="235027" y="15709"/>
                  </a:cubicBezTo>
                  <a:cubicBezTo>
                    <a:pt x="238699" y="18157"/>
                    <a:pt x="243287" y="19607"/>
                    <a:pt x="246044" y="23053"/>
                  </a:cubicBezTo>
                  <a:cubicBezTo>
                    <a:pt x="261352" y="42188"/>
                    <a:pt x="227400" y="31434"/>
                    <a:pt x="264405" y="56104"/>
                  </a:cubicBezTo>
                  <a:cubicBezTo>
                    <a:pt x="294651" y="76267"/>
                    <a:pt x="278775" y="66414"/>
                    <a:pt x="312145" y="85482"/>
                  </a:cubicBezTo>
                  <a:cubicBezTo>
                    <a:pt x="317041" y="92827"/>
                    <a:pt x="324043" y="99142"/>
                    <a:pt x="326834" y="107516"/>
                  </a:cubicBezTo>
                  <a:cubicBezTo>
                    <a:pt x="333182" y="126561"/>
                    <a:pt x="333194" y="131910"/>
                    <a:pt x="345195" y="147911"/>
                  </a:cubicBezTo>
                  <a:cubicBezTo>
                    <a:pt x="348311" y="152066"/>
                    <a:pt x="352540" y="155256"/>
                    <a:pt x="356212" y="158928"/>
                  </a:cubicBezTo>
                  <a:cubicBezTo>
                    <a:pt x="367277" y="192126"/>
                    <a:pt x="362343" y="172877"/>
                    <a:pt x="356212" y="243391"/>
                  </a:cubicBezTo>
                  <a:cubicBezTo>
                    <a:pt x="355775" y="248417"/>
                    <a:pt x="349407" y="262792"/>
                    <a:pt x="345195" y="265425"/>
                  </a:cubicBezTo>
                  <a:cubicBezTo>
                    <a:pt x="338630" y="269528"/>
                    <a:pt x="330506" y="270321"/>
                    <a:pt x="323162" y="272769"/>
                  </a:cubicBezTo>
                  <a:cubicBezTo>
                    <a:pt x="323157" y="272771"/>
                    <a:pt x="301132" y="280111"/>
                    <a:pt x="301128" y="280114"/>
                  </a:cubicBezTo>
                  <a:cubicBezTo>
                    <a:pt x="297456" y="282562"/>
                    <a:pt x="294369" y="286297"/>
                    <a:pt x="290111" y="287458"/>
                  </a:cubicBezTo>
                  <a:cubicBezTo>
                    <a:pt x="280590" y="290055"/>
                    <a:pt x="270526" y="289907"/>
                    <a:pt x="260733" y="291131"/>
                  </a:cubicBezTo>
                  <a:cubicBezTo>
                    <a:pt x="257061" y="292355"/>
                    <a:pt x="253100" y="292923"/>
                    <a:pt x="249716" y="294803"/>
                  </a:cubicBezTo>
                  <a:cubicBezTo>
                    <a:pt x="242000" y="299090"/>
                    <a:pt x="236056" y="306701"/>
                    <a:pt x="227682" y="309492"/>
                  </a:cubicBezTo>
                  <a:lnTo>
                    <a:pt x="205648" y="316837"/>
                  </a:lnTo>
                  <a:cubicBezTo>
                    <a:pt x="194208" y="320650"/>
                    <a:pt x="189561" y="322704"/>
                    <a:pt x="176270" y="324181"/>
                  </a:cubicBezTo>
                  <a:cubicBezTo>
                    <a:pt x="171404" y="324722"/>
                    <a:pt x="139547" y="318061"/>
                    <a:pt x="132203" y="316837"/>
                  </a:cubicBezTo>
                  <a:close/>
                </a:path>
              </a:pathLst>
            </a:custGeom>
            <a:solidFill>
              <a:srgbClr val="2B2C27"/>
            </a:solidFill>
            <a:ln>
              <a:solidFill>
                <a:srgbClr val="2B2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7" name="Cloud 26"/>
          <p:cNvSpPr/>
          <p:nvPr/>
        </p:nvSpPr>
        <p:spPr>
          <a:xfrm>
            <a:off x="1259632" y="5132559"/>
            <a:ext cx="1440160" cy="78444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Internet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422179" y="3914057"/>
            <a:ext cx="1071824" cy="113872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1" idx="3"/>
          </p:cNvCxnSpPr>
          <p:nvPr/>
        </p:nvCxnSpPr>
        <p:spPr>
          <a:xfrm>
            <a:off x="2100502" y="2197526"/>
            <a:ext cx="1183208" cy="108145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211960" y="3691861"/>
            <a:ext cx="1181606" cy="1"/>
          </a:xfrm>
          <a:prstGeom prst="line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86646" y="1229754"/>
            <a:ext cx="1013856" cy="1935543"/>
            <a:chOff x="1086646" y="1229754"/>
            <a:chExt cx="1013856" cy="193554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8" t="5060" r="38975" b="6465"/>
            <a:stretch/>
          </p:blipFill>
          <p:spPr>
            <a:xfrm>
              <a:off x="1086646" y="1229754"/>
              <a:ext cx="1013856" cy="1935543"/>
            </a:xfrm>
            <a:prstGeom prst="rect">
              <a:avLst/>
            </a:prstGeom>
          </p:spPr>
        </p:pic>
        <p:sp>
          <p:nvSpPr>
            <p:cNvPr id="21" name="Freeform 20"/>
            <p:cNvSpPr/>
            <p:nvPr/>
          </p:nvSpPr>
          <p:spPr>
            <a:xfrm>
              <a:off x="1190625" y="2413000"/>
              <a:ext cx="314325" cy="352425"/>
            </a:xfrm>
            <a:custGeom>
              <a:avLst/>
              <a:gdLst>
                <a:gd name="connsiteX0" fmla="*/ 0 w 314325"/>
                <a:gd name="connsiteY0" fmla="*/ 22225 h 352425"/>
                <a:gd name="connsiteX1" fmla="*/ 0 w 314325"/>
                <a:gd name="connsiteY1" fmla="*/ 22225 h 352425"/>
                <a:gd name="connsiteX2" fmla="*/ 3175 w 314325"/>
                <a:gd name="connsiteY2" fmla="*/ 104775 h 352425"/>
                <a:gd name="connsiteX3" fmla="*/ 6350 w 314325"/>
                <a:gd name="connsiteY3" fmla="*/ 114300 h 352425"/>
                <a:gd name="connsiteX4" fmla="*/ 9525 w 314325"/>
                <a:gd name="connsiteY4" fmla="*/ 127000 h 352425"/>
                <a:gd name="connsiteX5" fmla="*/ 12700 w 314325"/>
                <a:gd name="connsiteY5" fmla="*/ 184150 h 352425"/>
                <a:gd name="connsiteX6" fmla="*/ 15875 w 314325"/>
                <a:gd name="connsiteY6" fmla="*/ 193675 h 352425"/>
                <a:gd name="connsiteX7" fmla="*/ 22225 w 314325"/>
                <a:gd name="connsiteY7" fmla="*/ 219075 h 352425"/>
                <a:gd name="connsiteX8" fmla="*/ 28575 w 314325"/>
                <a:gd name="connsiteY8" fmla="*/ 238125 h 352425"/>
                <a:gd name="connsiteX9" fmla="*/ 31750 w 314325"/>
                <a:gd name="connsiteY9" fmla="*/ 295275 h 352425"/>
                <a:gd name="connsiteX10" fmla="*/ 47625 w 314325"/>
                <a:gd name="connsiteY10" fmla="*/ 307975 h 352425"/>
                <a:gd name="connsiteX11" fmla="*/ 66675 w 314325"/>
                <a:gd name="connsiteY11" fmla="*/ 317500 h 352425"/>
                <a:gd name="connsiteX12" fmla="*/ 82550 w 314325"/>
                <a:gd name="connsiteY12" fmla="*/ 323850 h 352425"/>
                <a:gd name="connsiteX13" fmla="*/ 101600 w 314325"/>
                <a:gd name="connsiteY13" fmla="*/ 336550 h 352425"/>
                <a:gd name="connsiteX14" fmla="*/ 120650 w 314325"/>
                <a:gd name="connsiteY14" fmla="*/ 342900 h 352425"/>
                <a:gd name="connsiteX15" fmla="*/ 155575 w 314325"/>
                <a:gd name="connsiteY15" fmla="*/ 349250 h 352425"/>
                <a:gd name="connsiteX16" fmla="*/ 231775 w 314325"/>
                <a:gd name="connsiteY16" fmla="*/ 352425 h 352425"/>
                <a:gd name="connsiteX17" fmla="*/ 266700 w 314325"/>
                <a:gd name="connsiteY17" fmla="*/ 349250 h 352425"/>
                <a:gd name="connsiteX18" fmla="*/ 285750 w 314325"/>
                <a:gd name="connsiteY18" fmla="*/ 342900 h 352425"/>
                <a:gd name="connsiteX19" fmla="*/ 301625 w 314325"/>
                <a:gd name="connsiteY19" fmla="*/ 323850 h 352425"/>
                <a:gd name="connsiteX20" fmla="*/ 304800 w 314325"/>
                <a:gd name="connsiteY20" fmla="*/ 314325 h 352425"/>
                <a:gd name="connsiteX21" fmla="*/ 307975 w 314325"/>
                <a:gd name="connsiteY21" fmla="*/ 288925 h 352425"/>
                <a:gd name="connsiteX22" fmla="*/ 311150 w 314325"/>
                <a:gd name="connsiteY22" fmla="*/ 279400 h 352425"/>
                <a:gd name="connsiteX23" fmla="*/ 314325 w 314325"/>
                <a:gd name="connsiteY23" fmla="*/ 263525 h 352425"/>
                <a:gd name="connsiteX24" fmla="*/ 311150 w 314325"/>
                <a:gd name="connsiteY24" fmla="*/ 234950 h 352425"/>
                <a:gd name="connsiteX25" fmla="*/ 301625 w 314325"/>
                <a:gd name="connsiteY25" fmla="*/ 203200 h 352425"/>
                <a:gd name="connsiteX26" fmla="*/ 298450 w 314325"/>
                <a:gd name="connsiteY26" fmla="*/ 193675 h 352425"/>
                <a:gd name="connsiteX27" fmla="*/ 295275 w 314325"/>
                <a:gd name="connsiteY27" fmla="*/ 184150 h 352425"/>
                <a:gd name="connsiteX28" fmla="*/ 295275 w 314325"/>
                <a:gd name="connsiteY28" fmla="*/ 73025 h 352425"/>
                <a:gd name="connsiteX29" fmla="*/ 292100 w 314325"/>
                <a:gd name="connsiteY29" fmla="*/ 34925 h 352425"/>
                <a:gd name="connsiteX30" fmla="*/ 288925 w 314325"/>
                <a:gd name="connsiteY30" fmla="*/ 25400 h 352425"/>
                <a:gd name="connsiteX31" fmla="*/ 279400 w 314325"/>
                <a:gd name="connsiteY31" fmla="*/ 22225 h 352425"/>
                <a:gd name="connsiteX32" fmla="*/ 276225 w 314325"/>
                <a:gd name="connsiteY32" fmla="*/ 12700 h 352425"/>
                <a:gd name="connsiteX33" fmla="*/ 266700 w 314325"/>
                <a:gd name="connsiteY33" fmla="*/ 9525 h 352425"/>
                <a:gd name="connsiteX34" fmla="*/ 234950 w 314325"/>
                <a:gd name="connsiteY34" fmla="*/ 3175 h 352425"/>
                <a:gd name="connsiteX35" fmla="*/ 219075 w 314325"/>
                <a:gd name="connsiteY35" fmla="*/ 0 h 352425"/>
                <a:gd name="connsiteX36" fmla="*/ 104775 w 314325"/>
                <a:gd name="connsiteY36" fmla="*/ 3175 h 352425"/>
                <a:gd name="connsiteX37" fmla="*/ 60325 w 314325"/>
                <a:gd name="connsiteY37" fmla="*/ 9525 h 352425"/>
                <a:gd name="connsiteX38" fmla="*/ 0 w 314325"/>
                <a:gd name="connsiteY38" fmla="*/ 222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4325" h="352425">
                  <a:moveTo>
                    <a:pt x="0" y="22225"/>
                  </a:moveTo>
                  <a:lnTo>
                    <a:pt x="0" y="22225"/>
                  </a:lnTo>
                  <a:cubicBezTo>
                    <a:pt x="1058" y="49742"/>
                    <a:pt x="1280" y="77303"/>
                    <a:pt x="3175" y="104775"/>
                  </a:cubicBezTo>
                  <a:cubicBezTo>
                    <a:pt x="3405" y="108114"/>
                    <a:pt x="5431" y="111082"/>
                    <a:pt x="6350" y="114300"/>
                  </a:cubicBezTo>
                  <a:cubicBezTo>
                    <a:pt x="7549" y="118496"/>
                    <a:pt x="8467" y="122767"/>
                    <a:pt x="9525" y="127000"/>
                  </a:cubicBezTo>
                  <a:cubicBezTo>
                    <a:pt x="10583" y="146050"/>
                    <a:pt x="10891" y="165157"/>
                    <a:pt x="12700" y="184150"/>
                  </a:cubicBezTo>
                  <a:cubicBezTo>
                    <a:pt x="13017" y="187482"/>
                    <a:pt x="14994" y="190446"/>
                    <a:pt x="15875" y="193675"/>
                  </a:cubicBezTo>
                  <a:cubicBezTo>
                    <a:pt x="18171" y="202095"/>
                    <a:pt x="19465" y="210796"/>
                    <a:pt x="22225" y="219075"/>
                  </a:cubicBezTo>
                  <a:lnTo>
                    <a:pt x="28575" y="238125"/>
                  </a:lnTo>
                  <a:cubicBezTo>
                    <a:pt x="29633" y="257175"/>
                    <a:pt x="29052" y="276387"/>
                    <a:pt x="31750" y="295275"/>
                  </a:cubicBezTo>
                  <a:cubicBezTo>
                    <a:pt x="33397" y="306803"/>
                    <a:pt x="40233" y="304279"/>
                    <a:pt x="47625" y="307975"/>
                  </a:cubicBezTo>
                  <a:cubicBezTo>
                    <a:pt x="81343" y="324834"/>
                    <a:pt x="34753" y="305529"/>
                    <a:pt x="66675" y="317500"/>
                  </a:cubicBezTo>
                  <a:cubicBezTo>
                    <a:pt x="72011" y="319501"/>
                    <a:pt x="77547" y="321121"/>
                    <a:pt x="82550" y="323850"/>
                  </a:cubicBezTo>
                  <a:cubicBezTo>
                    <a:pt x="89250" y="327504"/>
                    <a:pt x="94360" y="334137"/>
                    <a:pt x="101600" y="336550"/>
                  </a:cubicBezTo>
                  <a:cubicBezTo>
                    <a:pt x="107950" y="338667"/>
                    <a:pt x="114156" y="341277"/>
                    <a:pt x="120650" y="342900"/>
                  </a:cubicBezTo>
                  <a:cubicBezTo>
                    <a:pt x="134073" y="346256"/>
                    <a:pt x="140242" y="348261"/>
                    <a:pt x="155575" y="349250"/>
                  </a:cubicBezTo>
                  <a:cubicBezTo>
                    <a:pt x="180944" y="350887"/>
                    <a:pt x="206375" y="351367"/>
                    <a:pt x="231775" y="352425"/>
                  </a:cubicBezTo>
                  <a:cubicBezTo>
                    <a:pt x="243417" y="351367"/>
                    <a:pt x="255188" y="351281"/>
                    <a:pt x="266700" y="349250"/>
                  </a:cubicBezTo>
                  <a:cubicBezTo>
                    <a:pt x="273292" y="348087"/>
                    <a:pt x="285750" y="342900"/>
                    <a:pt x="285750" y="342900"/>
                  </a:cubicBezTo>
                  <a:cubicBezTo>
                    <a:pt x="292772" y="335878"/>
                    <a:pt x="297205" y="332691"/>
                    <a:pt x="301625" y="323850"/>
                  </a:cubicBezTo>
                  <a:cubicBezTo>
                    <a:pt x="303122" y="320857"/>
                    <a:pt x="303742" y="317500"/>
                    <a:pt x="304800" y="314325"/>
                  </a:cubicBezTo>
                  <a:cubicBezTo>
                    <a:pt x="305858" y="305858"/>
                    <a:pt x="306449" y="297320"/>
                    <a:pt x="307975" y="288925"/>
                  </a:cubicBezTo>
                  <a:cubicBezTo>
                    <a:pt x="308574" y="285632"/>
                    <a:pt x="310338" y="282647"/>
                    <a:pt x="311150" y="279400"/>
                  </a:cubicBezTo>
                  <a:cubicBezTo>
                    <a:pt x="312459" y="274165"/>
                    <a:pt x="313267" y="268817"/>
                    <a:pt x="314325" y="263525"/>
                  </a:cubicBezTo>
                  <a:cubicBezTo>
                    <a:pt x="313267" y="254000"/>
                    <a:pt x="312607" y="244422"/>
                    <a:pt x="311150" y="234950"/>
                  </a:cubicBezTo>
                  <a:cubicBezTo>
                    <a:pt x="309779" y="226039"/>
                    <a:pt x="304097" y="210617"/>
                    <a:pt x="301625" y="203200"/>
                  </a:cubicBezTo>
                  <a:lnTo>
                    <a:pt x="298450" y="193675"/>
                  </a:lnTo>
                  <a:lnTo>
                    <a:pt x="295275" y="184150"/>
                  </a:lnTo>
                  <a:cubicBezTo>
                    <a:pt x="299552" y="72940"/>
                    <a:pt x="301236" y="135610"/>
                    <a:pt x="295275" y="73025"/>
                  </a:cubicBezTo>
                  <a:cubicBezTo>
                    <a:pt x="294067" y="60338"/>
                    <a:pt x="293784" y="47557"/>
                    <a:pt x="292100" y="34925"/>
                  </a:cubicBezTo>
                  <a:cubicBezTo>
                    <a:pt x="291658" y="31608"/>
                    <a:pt x="291292" y="27767"/>
                    <a:pt x="288925" y="25400"/>
                  </a:cubicBezTo>
                  <a:cubicBezTo>
                    <a:pt x="286558" y="23033"/>
                    <a:pt x="282575" y="23283"/>
                    <a:pt x="279400" y="22225"/>
                  </a:cubicBezTo>
                  <a:cubicBezTo>
                    <a:pt x="278342" y="19050"/>
                    <a:pt x="278592" y="15067"/>
                    <a:pt x="276225" y="12700"/>
                  </a:cubicBezTo>
                  <a:cubicBezTo>
                    <a:pt x="273858" y="10333"/>
                    <a:pt x="269918" y="10444"/>
                    <a:pt x="266700" y="9525"/>
                  </a:cubicBezTo>
                  <a:cubicBezTo>
                    <a:pt x="251959" y="5313"/>
                    <a:pt x="252102" y="6294"/>
                    <a:pt x="234950" y="3175"/>
                  </a:cubicBezTo>
                  <a:cubicBezTo>
                    <a:pt x="229641" y="2210"/>
                    <a:pt x="224367" y="1058"/>
                    <a:pt x="219075" y="0"/>
                  </a:cubicBezTo>
                  <a:lnTo>
                    <a:pt x="104775" y="3175"/>
                  </a:lnTo>
                  <a:cubicBezTo>
                    <a:pt x="98733" y="3450"/>
                    <a:pt x="68367" y="7738"/>
                    <a:pt x="60325" y="9525"/>
                  </a:cubicBezTo>
                  <a:cubicBezTo>
                    <a:pt x="43025" y="13369"/>
                    <a:pt x="10054" y="20108"/>
                    <a:pt x="0" y="2222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200965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 new approach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412" y="1600200"/>
            <a:ext cx="7499176" cy="4708525"/>
          </a:xfrm>
        </p:spPr>
        <p:txBody>
          <a:bodyPr/>
          <a:lstStyle/>
          <a:p>
            <a:endParaRPr lang="en-CA" sz="2800" dirty="0" smtClean="0"/>
          </a:p>
          <a:p>
            <a:r>
              <a:rPr lang="en-CA" sz="2800" dirty="0" smtClean="0"/>
              <a:t>General architecture for secure CPS</a:t>
            </a:r>
          </a:p>
          <a:p>
            <a:r>
              <a:rPr lang="en-CA" sz="2800" dirty="0" smtClean="0"/>
              <a:t>Co-develop hardware, software, control algorithms</a:t>
            </a:r>
          </a:p>
          <a:p>
            <a:r>
              <a:rPr lang="en-CA" sz="2800" dirty="0" smtClean="0"/>
              <a:t>Security designed into all levels of system</a:t>
            </a:r>
          </a:p>
          <a:p>
            <a:r>
              <a:rPr lang="en-CA" sz="2800" dirty="0" smtClean="0"/>
              <a:t>Leverage information-flow control</a:t>
            </a:r>
          </a:p>
          <a:p>
            <a:r>
              <a:rPr lang="en-CA" sz="2800" dirty="0" smtClean="0"/>
              <a:t>Security-typed languages for software &amp; hardware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72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System model </a:t>
            </a:r>
            <a:r>
              <a:rPr lang="en-CA" sz="3600" dirty="0" smtClean="0"/>
              <a:t>(autonomous vehicle)</a:t>
            </a:r>
            <a:endParaRPr lang="en-CA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3168470" y="2039604"/>
            <a:ext cx="1914858" cy="4199048"/>
            <a:chOff x="3062697" y="2039604"/>
            <a:chExt cx="1914858" cy="4199048"/>
          </a:xfrm>
        </p:grpSpPr>
        <p:sp>
          <p:nvSpPr>
            <p:cNvPr id="61" name="TextBox 60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105268" y="2997033"/>
              <a:ext cx="3829715" cy="191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012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System model </a:t>
            </a:r>
            <a:r>
              <a:rPr lang="en-CA" sz="3600" dirty="0" smtClean="0"/>
              <a:t>(autonomous vehicle)</a:t>
            </a:r>
            <a:endParaRPr lang="en-CA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 smtClean="0"/>
              <a:t>Jed Liu – Secure autonomous CPS through verifiable information flow control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168469" y="2039604"/>
            <a:ext cx="1914859" cy="4199048"/>
            <a:chOff x="3062696" y="2039604"/>
            <a:chExt cx="1914859" cy="4199048"/>
          </a:xfrm>
        </p:grpSpPr>
        <p:sp>
          <p:nvSpPr>
            <p:cNvPr id="25" name="TextBox 24"/>
            <p:cNvSpPr txBox="1"/>
            <p:nvPr/>
          </p:nvSpPr>
          <p:spPr>
            <a:xfrm>
              <a:off x="3165243" y="5869320"/>
              <a:ext cx="170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>
                  <a:latin typeface="+mn-lt"/>
                </a:rPr>
                <a:t>Vehicle hardware</a:t>
              </a:r>
              <a:endParaRPr lang="en-CA" dirty="0">
                <a:latin typeface="+mn-lt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062696" y="2039604"/>
              <a:ext cx="1914859" cy="3829716"/>
              <a:chOff x="3062696" y="2039604"/>
              <a:chExt cx="1914859" cy="382971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062696" y="2039604"/>
                <a:ext cx="1914859" cy="3829716"/>
                <a:chOff x="2634487" y="1615508"/>
                <a:chExt cx="2152801" cy="4305600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558088" y="2691908"/>
                  <a:ext cx="4305599" cy="2152800"/>
                </a:xfrm>
                <a:prstGeom prst="rect">
                  <a:avLst/>
                </a:prstGeom>
              </p:spPr>
            </p:pic>
            <p:sp>
              <p:nvSpPr>
                <p:cNvPr id="35" name="Rectangle 34"/>
                <p:cNvSpPr/>
                <p:nvPr/>
              </p:nvSpPr>
              <p:spPr>
                <a:xfrm>
                  <a:off x="2634487" y="1615508"/>
                  <a:ext cx="2152800" cy="4305600"/>
                </a:xfrm>
                <a:prstGeom prst="rect">
                  <a:avLst/>
                </a:prstGeom>
                <a:blipFill dpi="0" rotWithShape="1">
                  <a:blip r:embed="rId4">
                    <a:alphaModFix amt="9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3310843" y="2885289"/>
                <a:ext cx="1418565" cy="646331"/>
                <a:chOff x="539552" y="3215158"/>
                <a:chExt cx="1569660" cy="646331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628678" y="3215158"/>
                  <a:ext cx="13914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Safety-critical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310843" y="4377305"/>
                <a:ext cx="1418565" cy="646331"/>
                <a:chOff x="539552" y="3215158"/>
                <a:chExt cx="1569660" cy="646331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718047" y="3215158"/>
                  <a:ext cx="121267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A" dirty="0" smtClean="0">
                      <a:latin typeface="+mn-lt"/>
                    </a:rPr>
                    <a:t>Untrusted</a:t>
                  </a:r>
                </a:p>
                <a:p>
                  <a:pPr algn="ctr"/>
                  <a:r>
                    <a:rPr lang="en-CA" dirty="0" smtClean="0">
                      <a:latin typeface="+mn-lt"/>
                    </a:rPr>
                    <a:t>software</a:t>
                  </a:r>
                  <a:endParaRPr lang="en-CA" dirty="0">
                    <a:latin typeface="+mn-lt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539552" y="3215158"/>
                  <a:ext cx="1569660" cy="646331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003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Cronos Pro"/>
        <a:ea typeface=""/>
        <a:cs typeface=""/>
      </a:majorFont>
      <a:minorFont>
        <a:latin typeface="Crono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Theme</Template>
  <TotalTime>45945</TotalTime>
  <Words>2820</Words>
  <Application>Microsoft Office PowerPoint</Application>
  <PresentationFormat>On-screen Show (4:3)</PresentationFormat>
  <Paragraphs>812</Paragraphs>
  <Slides>57</Slides>
  <Notes>55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Calibri</vt:lpstr>
      <vt:lpstr>Wingdings</vt:lpstr>
      <vt:lpstr>Consolas</vt:lpstr>
      <vt:lpstr>Arial</vt:lpstr>
      <vt:lpstr>Cronos Pro</vt:lpstr>
      <vt:lpstr>Helvetica Neue</vt:lpstr>
      <vt:lpstr>Custom Theme</vt:lpstr>
      <vt:lpstr>Secure Autonomous CPS Through Verifiable Information Flow Control</vt:lpstr>
      <vt:lpstr>Networked CPSes are everywhere!</vt:lpstr>
      <vt:lpstr>Networked CPSes are everywhere!</vt:lpstr>
      <vt:lpstr>Networked CPSes are everywhere!</vt:lpstr>
      <vt:lpstr>Networked CPSes are everywhere!</vt:lpstr>
      <vt:lpstr>Networked CPSes are everywhere!</vt:lpstr>
      <vt:lpstr>A new approach</vt:lpstr>
      <vt:lpstr>System model (autonomous vehicle)</vt:lpstr>
      <vt:lpstr>System model (autonomous vehicle)</vt:lpstr>
      <vt:lpstr>System model (autonomous vehicle)</vt:lpstr>
      <vt:lpstr>System model (autonomous vehicle)</vt:lpstr>
      <vt:lpstr>System model (autonomous vehicle)</vt:lpstr>
      <vt:lpstr>System model (autonomous vehicle)</vt:lpstr>
      <vt:lpstr>Adversary model</vt:lpstr>
      <vt:lpstr>Adversary model</vt:lpstr>
      <vt:lpstr>Adversary model</vt:lpstr>
      <vt:lpstr>Threats</vt:lpstr>
      <vt:lpstr>Threats</vt:lpstr>
      <vt:lpstr>Threats</vt:lpstr>
      <vt:lpstr>Threats</vt:lpstr>
      <vt:lpstr>Threats</vt:lpstr>
      <vt:lpstr>General architecture for secure autonomous CPS</vt:lpstr>
      <vt:lpstr>General architecture for secure autonomous CPS</vt:lpstr>
      <vt:lpstr>General architecture for secure autonomous CPS</vt:lpstr>
      <vt:lpstr>General architecture for secure autonomous CPS</vt:lpstr>
      <vt:lpstr>Threats</vt:lpstr>
      <vt:lpstr>Threats</vt:lpstr>
      <vt:lpstr>General architecture for secure autonomous CPS</vt:lpstr>
      <vt:lpstr>General architecture for secure autonomous CPS</vt:lpstr>
      <vt:lpstr>General architecture for secure autonomous CPS</vt:lpstr>
      <vt:lpstr>General architecture for secure autonomous CPS</vt:lpstr>
      <vt:lpstr>General architecture for secure autonomous CPS</vt:lpstr>
      <vt:lpstr>General architecture for secure autonomous CPS</vt:lpstr>
      <vt:lpstr>General architecture for secure autonomous CPS</vt:lpstr>
      <vt:lpstr>Threats</vt:lpstr>
      <vt:lpstr>General architecture for secure autonomous CPS</vt:lpstr>
      <vt:lpstr>General architecture for secure autonomous CPS</vt:lpstr>
      <vt:lpstr>Overview of HW timing isolation</vt:lpstr>
      <vt:lpstr>Overview of HW timing isolation</vt:lpstr>
      <vt:lpstr>Hardware security tags</vt:lpstr>
      <vt:lpstr>Spatial partitioning</vt:lpstr>
      <vt:lpstr>Temporal partitioning</vt:lpstr>
      <vt:lpstr>General architecture for secure autonomous CPS</vt:lpstr>
      <vt:lpstr>Two prototypes</vt:lpstr>
      <vt:lpstr>Two prototypes</vt:lpstr>
      <vt:lpstr>Software prototype</vt:lpstr>
      <vt:lpstr>Map data</vt:lpstr>
      <vt:lpstr>Software implementation</vt:lpstr>
      <vt:lpstr>Software implementation</vt:lpstr>
      <vt:lpstr>Software implementation</vt:lpstr>
      <vt:lpstr>Software implementation</vt:lpstr>
      <vt:lpstr>Software implementation</vt:lpstr>
      <vt:lpstr>Software implementation</vt:lpstr>
      <vt:lpstr>Evaluation: input validation</vt:lpstr>
      <vt:lpstr>Demo</vt:lpstr>
      <vt:lpstr>Related work</vt:lpstr>
      <vt:lpstr>Secure Autonomous CPS Through Verifiable Information Flow Control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Jed</dc:creator>
  <cp:lastModifiedBy>Jed</cp:lastModifiedBy>
  <cp:revision>1405</cp:revision>
  <dcterms:created xsi:type="dcterms:W3CDTF">2009-09-21T18:30:57Z</dcterms:created>
  <dcterms:modified xsi:type="dcterms:W3CDTF">2018-10-29T04:09:17Z</dcterms:modified>
</cp:coreProperties>
</file>