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10" r:id="rId2"/>
    <p:sldId id="500" r:id="rId3"/>
    <p:sldId id="491" r:id="rId4"/>
    <p:sldId id="481" r:id="rId5"/>
    <p:sldId id="484" r:id="rId6"/>
    <p:sldId id="482" r:id="rId7"/>
    <p:sldId id="487" r:id="rId8"/>
    <p:sldId id="486" r:id="rId9"/>
    <p:sldId id="488" r:id="rId10"/>
    <p:sldId id="460" r:id="rId11"/>
    <p:sldId id="461" r:id="rId12"/>
    <p:sldId id="462" r:id="rId13"/>
    <p:sldId id="463" r:id="rId14"/>
    <p:sldId id="501" r:id="rId15"/>
    <p:sldId id="464" r:id="rId16"/>
    <p:sldId id="493" r:id="rId17"/>
    <p:sldId id="465" r:id="rId18"/>
    <p:sldId id="466" r:id="rId19"/>
    <p:sldId id="467" r:id="rId20"/>
    <p:sldId id="468" r:id="rId21"/>
    <p:sldId id="469" r:id="rId22"/>
    <p:sldId id="498" r:id="rId23"/>
    <p:sldId id="497" r:id="rId24"/>
    <p:sldId id="503" r:id="rId25"/>
    <p:sldId id="499" r:id="rId26"/>
    <p:sldId id="473" r:id="rId27"/>
    <p:sldId id="474" r:id="rId28"/>
    <p:sldId id="475" r:id="rId29"/>
    <p:sldId id="504" r:id="rId30"/>
    <p:sldId id="477" r:id="rId31"/>
    <p:sldId id="478" r:id="rId32"/>
    <p:sldId id="454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9900"/>
    <a:srgbClr val="FFFFCC"/>
    <a:srgbClr val="262673"/>
    <a:srgbClr val="CC6600"/>
    <a:srgbClr val="D2E0FF"/>
    <a:srgbClr val="2160EC"/>
    <a:srgbClr val="006600"/>
    <a:srgbClr val="EAEAEA"/>
    <a:srgbClr val="267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77213" autoAdjust="0"/>
  </p:normalViewPr>
  <p:slideViewPr>
    <p:cSldViewPr snapToObjects="1">
      <p:cViewPr varScale="1">
        <p:scale>
          <a:sx n="63" d="100"/>
          <a:sy n="63" d="100"/>
        </p:scale>
        <p:origin x="516" y="72"/>
      </p:cViewPr>
      <p:guideLst>
        <p:guide orient="horz" pos="3763"/>
        <p:guide pos="2880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760" y="-10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4981-69CC-4875-8FAA-1EBE7F59EFA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9827-05F7-4D5C-B2CE-CE79F3774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160C83-E871-4A2A-B92B-5EF7517E850E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49C946-D752-40A8-9034-9FCAB8A2C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9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1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5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55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34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8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1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7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2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90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8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49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7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1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32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77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4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4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4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0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CA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9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6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9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A97139C0-B2DF-4665-8AFD-6D56BBD3E9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32F8-2F58-4C03-9AA5-03BEAC411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83D1-8287-446F-99B9-30A06703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3231-69FA-459B-82C8-CF5D7E0DB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51B0-4B47-41C9-A415-1B19CADAA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dirty="0" smtClean="0"/>
              <a:t>Jed Liu – Defining and Enforcing Referential Security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42313" y="6578600"/>
            <a:ext cx="801687" cy="366713"/>
          </a:xfrm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ED96E2FE-FD4D-4E2C-9470-BDAB7B7BAC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5AFE-8860-49DD-BD61-36FCBD322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5A0A-C07F-4A21-A663-CB3DCB68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9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dirty="0" smtClean="0"/>
              <a:t>Jed Liu – Warranties for Faster Strong Consistency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42313" y="6599597"/>
            <a:ext cx="801687" cy="332656"/>
          </a:xfrm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F3A0243D-1FCF-4E37-9783-B3E15DD1AE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C3D3-9687-44C9-A363-FB0A3F67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BCE7-03FD-4064-9B88-CEC5F98F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F757-7D5D-49A4-A559-7F3CC52A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C7EA-A3B4-4B5C-9A81-3D451D3EB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 anchor="ctr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dirty="0" smtClean="0"/>
              <a:t>Jed Liu – Defining and Enforcing Referential Security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2313" y="6589713"/>
            <a:ext cx="801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C7EE596-1A51-4063-8B6E-335BDE23B8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45238"/>
              </p:ext>
            </p:extLst>
          </p:nvPr>
        </p:nvGraphicFramePr>
        <p:xfrm>
          <a:off x="1371600" y="3886200"/>
          <a:ext cx="6408000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00"/>
                <a:gridCol w="2781000"/>
                <a:gridCol w="2781000"/>
                <a:gridCol w="42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Jed Liu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Andrew C. Myers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CA" sz="1000" dirty="0" smtClean="0"/>
                    </a:p>
                    <a:p>
                      <a:pPr algn="ctr"/>
                      <a:endParaRPr lang="en-CA" sz="2000" dirty="0" smtClean="0"/>
                    </a:p>
                    <a:p>
                      <a:pPr algn="ctr"/>
                      <a:endParaRPr lang="en-CA" sz="2000" baseline="0" dirty="0" smtClean="0"/>
                    </a:p>
                    <a:p>
                      <a:pPr algn="ctr"/>
                      <a:endParaRPr lang="en-CA" sz="1600" baseline="0" dirty="0" smtClean="0"/>
                    </a:p>
                    <a:p>
                      <a:pPr algn="ctr"/>
                      <a:r>
                        <a:rPr lang="en-CA" sz="1600" baseline="0" dirty="0" smtClean="0"/>
                        <a:t>3</a:t>
                      </a:r>
                      <a:r>
                        <a:rPr lang="en-CA" sz="1600" baseline="30000" dirty="0" smtClean="0"/>
                        <a:t>rd</a:t>
                      </a:r>
                      <a:r>
                        <a:rPr lang="en-CA" sz="1600" baseline="0" dirty="0" smtClean="0"/>
                        <a:t> Conference on Principles of Security and Trust</a:t>
                      </a:r>
                    </a:p>
                    <a:p>
                      <a:pPr algn="ctr"/>
                      <a:r>
                        <a:rPr lang="en-CA" sz="1600" baseline="0" dirty="0" smtClean="0"/>
                        <a:t>7 April 2014</a:t>
                      </a:r>
                      <a:endParaRPr lang="en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3200" dirty="0" smtClean="0"/>
              <a:t>Defining and Enforcing</a:t>
            </a:r>
            <a:br>
              <a:rPr lang="en-CA" sz="3200" dirty="0" smtClean="0"/>
            </a:br>
            <a:r>
              <a:rPr lang="en-CA" sz="4800" dirty="0" smtClean="0"/>
              <a:t>Referential Security</a:t>
            </a:r>
            <a:endParaRPr lang="en-CA" sz="6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3034800" y="4437112"/>
            <a:ext cx="4262400" cy="695475"/>
            <a:chOff x="4447803" y="2157461"/>
            <a:chExt cx="4262400" cy="695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0469" y="2157461"/>
              <a:ext cx="789734" cy="695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7803" y="2211573"/>
              <a:ext cx="3132000" cy="58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90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framework for referential security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Static analysis for enforcing referential security: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Presented as type system of </a:t>
            </a:r>
            <a:r>
              <a:rPr lang="en-CA" dirty="0" err="1" smtClean="0"/>
              <a:t>λ</a:t>
            </a:r>
            <a:r>
              <a:rPr lang="en-CA" baseline="-25000" dirty="0" err="1" smtClean="0"/>
              <a:t>persist</a:t>
            </a:r>
            <a:r>
              <a:rPr lang="en-CA" dirty="0"/>
              <a:t> language</a:t>
            </a:r>
            <a:endParaRPr lang="en-CA" dirty="0" smtClean="0"/>
          </a:p>
          <a:p>
            <a:r>
              <a:rPr lang="en-CA" dirty="0" err="1" smtClean="0"/>
              <a:t>λ</a:t>
            </a:r>
            <a:r>
              <a:rPr lang="en-CA" baseline="-25000" dirty="0" err="1" smtClean="0"/>
              <a:t>persist</a:t>
            </a:r>
            <a:r>
              <a:rPr lang="en-CA" dirty="0" smtClean="0"/>
              <a:t> extends λ</a:t>
            </a:r>
            <a:r>
              <a:rPr lang="en-CA" sz="4000" baseline="30000" dirty="0" smtClean="0">
                <a:latin typeface="Symbol" pitchFamily="18" charset="2"/>
                <a:sym typeface="Symbol"/>
              </a:rPr>
              <a:t></a:t>
            </a:r>
            <a:r>
              <a:rPr lang="en-CA" dirty="0" smtClean="0">
                <a:sym typeface="Wingdings" pitchFamily="2" charset="2"/>
              </a:rPr>
              <a:t> with: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objects (mutable records)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references (immutable references to records)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01596" y="5385395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</a:p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</a:p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</p:spTree>
    <p:extLst>
      <p:ext uri="{BB962C8B-B14F-4D97-AF65-F5344CB8AC3E}">
        <p14:creationId xmlns:p14="http://schemas.microsoft.com/office/powerpoint/2010/main" val="4273654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47448 -0.45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3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Preventing accidental persistence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/>
              <a:t>Persist by policy, not by reachability</a:t>
            </a:r>
          </a:p>
          <a:p>
            <a:r>
              <a:rPr lang="en-CA" dirty="0" smtClean="0"/>
              <a:t>Each object has a</a:t>
            </a:r>
            <a:br>
              <a:rPr lang="en-CA" dirty="0" smtClean="0"/>
            </a:br>
            <a:r>
              <a:rPr lang="en-CA" b="1" dirty="0" smtClean="0">
                <a:solidFill>
                  <a:srgbClr val="C00000"/>
                </a:solidFill>
              </a:rPr>
              <a:t>persistence policy</a:t>
            </a:r>
            <a:r>
              <a:rPr lang="en-CA" dirty="0" smtClean="0"/>
              <a:t> </a:t>
            </a:r>
            <a:r>
              <a:rPr lang="en-CA" i="1" dirty="0" smtClean="0">
                <a:latin typeface="Calibri" pitchFamily="34" charset="0"/>
                <a:cs typeface="Calibri" pitchFamily="34" charset="0"/>
              </a:rPr>
              <a:t>p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3762956" y="3829573"/>
            <a:ext cx="1656184" cy="2374405"/>
            <a:chOff x="3743908" y="3356992"/>
            <a:chExt cx="1656184" cy="2374405"/>
          </a:xfrm>
        </p:grpSpPr>
        <p:grpSp>
          <p:nvGrpSpPr>
            <p:cNvPr id="10" name="Group 6"/>
            <p:cNvGrpSpPr/>
            <p:nvPr/>
          </p:nvGrpSpPr>
          <p:grpSpPr>
            <a:xfrm>
              <a:off x="3743908" y="3717032"/>
              <a:ext cx="1656184" cy="1656184"/>
              <a:chOff x="2987824" y="3717032"/>
              <a:chExt cx="1656184" cy="1656184"/>
            </a:xfrm>
          </p:grpSpPr>
          <p:sp>
            <p:nvSpPr>
              <p:cNvPr id="5" name="Diamond 4"/>
              <p:cNvSpPr/>
              <p:nvPr/>
            </p:nvSpPr>
            <p:spPr>
              <a:xfrm>
                <a:off x="2987824" y="3717032"/>
                <a:ext cx="1656184" cy="1656184"/>
              </a:xfrm>
              <a:prstGeom prst="diamond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53798" y="4221959"/>
                <a:ext cx="7242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</a:rPr>
                  <a:t>policy</a:t>
                </a:r>
              </a:p>
              <a:p>
                <a:pPr algn="ctr"/>
                <a:r>
                  <a:rPr lang="en-CA" dirty="0" smtClean="0">
                    <a:latin typeface="+mn-lt"/>
                  </a:rPr>
                  <a:t>levels</a:t>
                </a:r>
                <a:endParaRPr lang="en-CA" dirty="0">
                  <a:latin typeface="+mn-lt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044421" y="3356992"/>
              <a:ext cx="1055161" cy="3693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persistent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3439" y="5362065"/>
              <a:ext cx="977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transient</a:t>
              </a:r>
              <a:endParaRPr lang="en-CA" dirty="0">
                <a:latin typeface="+mn-lt"/>
              </a:endParaRPr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2265721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>
                <a:solidFill>
                  <a:srgbClr val="002060"/>
                </a:solidFill>
                <a:latin typeface="Cronos Pro"/>
              </a:rPr>
              <a:t>Prevent accidental persistence</a:t>
            </a:r>
            <a:endParaRPr lang="en-CA" dirty="0">
              <a:solidFill>
                <a:srgbClr val="000000"/>
              </a:solidFill>
              <a:latin typeface="Cronos Pro" pitchFamily="1" charset="-18"/>
            </a:endParaRPr>
          </a:p>
          <a:p>
            <a:pPr marL="252000" lvl="0" indent="-252000">
              <a:buFont typeface="+mj-lt"/>
              <a:buAutoNum type="arabicPeriod" startAt="3"/>
            </a:pPr>
            <a:r>
              <a:rPr lang="en-CA" dirty="0">
                <a:solidFill>
                  <a:srgbClr val="002060"/>
                </a:solidFill>
                <a:latin typeface="Cronos Pro"/>
              </a:rPr>
              <a:t>Prevent storage attacks</a:t>
            </a:r>
          </a:p>
        </p:txBody>
      </p:sp>
    </p:spTree>
    <p:extLst>
      <p:ext uri="{BB962C8B-B14F-4D97-AF65-F5344CB8AC3E}">
        <p14:creationId xmlns:p14="http://schemas.microsoft.com/office/powerpoint/2010/main" val="2928618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50885 0.473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Preventing accidental persistence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/>
              <a:t>Persist by policy, not by reachability</a:t>
            </a:r>
          </a:p>
          <a:p>
            <a:r>
              <a:rPr lang="en-CA" dirty="0" smtClean="0"/>
              <a:t>Each object has a</a:t>
            </a:r>
            <a:br>
              <a:rPr lang="en-CA" dirty="0" smtClean="0"/>
            </a:br>
            <a:r>
              <a:rPr lang="en-CA" b="1" dirty="0" smtClean="0">
                <a:solidFill>
                  <a:srgbClr val="C00000"/>
                </a:solidFill>
              </a:rPr>
              <a:t>persistence policy</a:t>
            </a:r>
            <a:r>
              <a:rPr lang="en-CA" dirty="0" smtClean="0"/>
              <a:t> </a:t>
            </a:r>
            <a:r>
              <a:rPr lang="en-CA" i="1" dirty="0" smtClean="0">
                <a:latin typeface="Calibri" pitchFamily="34" charset="0"/>
                <a:cs typeface="Calibri" pitchFamily="34" charset="0"/>
              </a:rPr>
              <a:t>p</a:t>
            </a:r>
            <a:endParaRPr lang="en-CA" i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3322556" y="3472753"/>
            <a:ext cx="2498889" cy="2455823"/>
            <a:chOff x="6436114" y="1927865"/>
            <a:chExt cx="2498889" cy="2455823"/>
          </a:xfrm>
        </p:grpSpPr>
        <p:grpSp>
          <p:nvGrpSpPr>
            <p:cNvPr id="27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29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34" name="Diamond 33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436114" y="1927865"/>
              <a:ext cx="2498889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en-CA" b="1" dirty="0" smtClean="0">
                  <a:latin typeface="+mn-lt"/>
                </a:rPr>
                <a:t>Node-set interpretation:</a:t>
              </a:r>
            </a:p>
            <a:p>
              <a:pPr algn="ctr"/>
              <a:r>
                <a:rPr lang="en-CA" dirty="0" smtClean="0">
                  <a:latin typeface="+mn-lt"/>
                </a:rPr>
                <a:t>Who can delete object?</a:t>
              </a:r>
              <a:endParaRPr lang="en-CA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11200" y="5515200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solidFill>
                <a:srgbClr val="002060"/>
              </a:solidFill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1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Ensuring referential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 smtClean="0"/>
              <a:t>Type system ensures all persistence</a:t>
            </a:r>
            <a:br>
              <a:rPr lang="en-CA" dirty="0" smtClean="0"/>
            </a:br>
            <a:r>
              <a:rPr lang="en-CA" dirty="0" smtClean="0"/>
              <a:t>failures are handled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Factors out failure-handling code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9632" y="2708920"/>
            <a:ext cx="2233560" cy="461665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F81BD"/>
                </a:solidFill>
                <a:latin typeface="Calibri" pitchFamily="34" charset="0"/>
              </a:rPr>
              <a:t>try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e</a:t>
            </a:r>
            <a:r>
              <a:rPr lang="en-CA" sz="2400" kern="0" baseline="-2500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1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n-CA" sz="2400" dirty="0" smtClean="0">
                <a:solidFill>
                  <a:srgbClr val="4F81BD"/>
                </a:solidFill>
                <a:latin typeface="Calibri" pitchFamily="34" charset="0"/>
              </a:rPr>
              <a:t>catch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p: e</a:t>
            </a:r>
            <a:r>
              <a:rPr lang="en-CA" sz="2400" kern="0" baseline="-2500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10989" y="5516662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16200" y="2708920"/>
            <a:ext cx="2496030" cy="2178824"/>
            <a:chOff x="6437541" y="2204864"/>
            <a:chExt cx="2496030" cy="2178824"/>
          </a:xfrm>
        </p:grpSpPr>
        <p:grpSp>
          <p:nvGrpSpPr>
            <p:cNvPr id="25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27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39" name="Diamond 38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553581" y="2204864"/>
              <a:ext cx="2263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Who can delete object?</a:t>
              </a:r>
              <a:endParaRPr lang="en-CA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98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Ensuring referential integrity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8525"/>
              </a:xfrm>
            </p:spPr>
            <p:txBody>
              <a:bodyPr/>
              <a:lstStyle/>
              <a:p>
                <a:r>
                  <a:rPr lang="en-CA" dirty="0" smtClean="0"/>
                  <a:t>Type system ensures all persistence</a:t>
                </a:r>
                <a:br>
                  <a:rPr lang="en-CA" dirty="0" smtClean="0"/>
                </a:br>
                <a:r>
                  <a:rPr lang="en-CA" dirty="0" smtClean="0"/>
                  <a:t>failures are handled</a:t>
                </a:r>
              </a:p>
              <a:p>
                <a:endParaRPr lang="en-CA" dirty="0" smtClean="0"/>
              </a:p>
              <a:p>
                <a:pPr lvl="1"/>
                <a:r>
                  <a:rPr lang="en-CA" dirty="0" smtClean="0"/>
                  <a:t>Factors out failure-handling code</a:t>
                </a:r>
              </a:p>
              <a:p>
                <a:r>
                  <a:rPr lang="en-CA" dirty="0" smtClean="0"/>
                  <a:t>Typing judgement:</a:t>
                </a:r>
              </a:p>
              <a:p>
                <a:endParaRPr lang="en-CA" dirty="0"/>
              </a:p>
              <a:p>
                <a:pPr lvl="1"/>
                <a:r>
                  <a:rPr lang="en-CA" sz="2400" dirty="0">
                    <a:latin typeface="Lucida Calligraphy" panose="03010101010101010101" pitchFamily="66" charset="0"/>
                  </a:rPr>
                  <a:t>H</a:t>
                </a:r>
                <a:r>
                  <a:rPr lang="en-CA" sz="2400" dirty="0"/>
                  <a:t> = failures handled by context</a:t>
                </a:r>
              </a:p>
              <a:p>
                <a:pPr lvl="1"/>
                <a:r>
                  <a:rPr lang="en-CA" sz="2400" dirty="0" smtClean="0">
                    <a:latin typeface="Lucida Calligraphy" panose="03010101010101010101" pitchFamily="66" charset="0"/>
                  </a:rPr>
                  <a:t>X</a:t>
                </a:r>
                <a:r>
                  <a:rPr lang="en-CA" sz="2400" dirty="0" smtClean="0"/>
                  <a:t> = possible failures produced by </a:t>
                </a:r>
                <a:r>
                  <a:rPr lang="en-CA" sz="2400" i="1" dirty="0" smtClean="0"/>
                  <a:t>e</a:t>
                </a:r>
              </a:p>
              <a:p>
                <a:pPr lvl="1"/>
                <a:r>
                  <a:rPr lang="en-CA" sz="2400" dirty="0" smtClean="0"/>
                  <a:t>Invariant: </a:t>
                </a:r>
                <a:r>
                  <a:rPr lang="en-CA" sz="2400" dirty="0" smtClean="0">
                    <a:latin typeface="Lucida Calligraphy" panose="03010101010101010101" pitchFamily="66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CA" sz="2400" dirty="0" smtClean="0">
                    <a:latin typeface="Lucida Calligraphy" panose="03010101010101010101" pitchFamily="66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8525"/>
              </a:xfrm>
              <a:blipFill rotWithShape="0">
                <a:blip r:embed="rId3"/>
                <a:stretch>
                  <a:fillRect l="-1778" t="-1684" b="-16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259632" y="2708920"/>
            <a:ext cx="2233560" cy="461665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F81BD"/>
                </a:solidFill>
                <a:latin typeface="Calibri" pitchFamily="34" charset="0"/>
              </a:rPr>
              <a:t>try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e</a:t>
            </a:r>
            <a:r>
              <a:rPr lang="en-CA" sz="2400" kern="0" baseline="-2500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1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n-CA" sz="2400" dirty="0" smtClean="0">
                <a:solidFill>
                  <a:srgbClr val="4F81BD"/>
                </a:solidFill>
                <a:latin typeface="Calibri" pitchFamily="34" charset="0"/>
              </a:rPr>
              <a:t>catch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p: e</a:t>
            </a:r>
            <a:r>
              <a:rPr lang="en-CA" sz="2400" kern="0" baseline="-2500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l="13214" t="42278" r="2298" b="34075"/>
          <a:stretch>
            <a:fillRect/>
          </a:stretch>
        </p:blipFill>
        <p:spPr bwMode="auto">
          <a:xfrm>
            <a:off x="1115616" y="4437112"/>
            <a:ext cx="27624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910989" y="5516662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16200" y="2708920"/>
            <a:ext cx="2496030" cy="2178824"/>
            <a:chOff x="6437541" y="2204864"/>
            <a:chExt cx="2496030" cy="2178824"/>
          </a:xfrm>
        </p:grpSpPr>
        <p:grpSp>
          <p:nvGrpSpPr>
            <p:cNvPr id="25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27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39" name="Diamond 38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553581" y="2204864"/>
              <a:ext cx="2263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Who can delete object?</a:t>
              </a:r>
              <a:endParaRPr lang="en-CA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413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Directory example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6616200" y="2708920"/>
            <a:ext cx="2496030" cy="2178824"/>
            <a:chOff x="6437541" y="2204864"/>
            <a:chExt cx="2496030" cy="2178824"/>
          </a:xfrm>
        </p:grpSpPr>
        <p:grpSp>
          <p:nvGrpSpPr>
            <p:cNvPr id="19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21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26" name="Diamond 25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553581" y="2204864"/>
              <a:ext cx="2263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Who can delete object?</a:t>
              </a:r>
              <a:endParaRPr lang="en-CA" dirty="0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88486" y="1112044"/>
            <a:ext cx="5249670" cy="3781968"/>
            <a:chOff x="1588486" y="1112044"/>
            <a:chExt cx="5249670" cy="3781968"/>
          </a:xfrm>
        </p:grpSpPr>
        <p:grpSp>
          <p:nvGrpSpPr>
            <p:cNvPr id="84" name="Group 83"/>
            <p:cNvGrpSpPr/>
            <p:nvPr/>
          </p:nvGrpSpPr>
          <p:grpSpPr>
            <a:xfrm>
              <a:off x="1588486" y="1112044"/>
              <a:ext cx="2508419" cy="3781968"/>
              <a:chOff x="1257370" y="1159200"/>
              <a:chExt cx="2508419" cy="3781968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257370" y="1318491"/>
                <a:ext cx="2100192" cy="3293140"/>
              </a:xfrm>
              <a:prstGeom prst="roundRect">
                <a:avLst>
                  <a:gd name="adj" fmla="val 5949"/>
                </a:avLst>
              </a:prstGeom>
              <a:solidFill>
                <a:srgbClr val="D2E0FF"/>
              </a:solidFill>
              <a:ln>
                <a:solidFill>
                  <a:srgbClr val="216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356703" y="1159200"/>
                <a:ext cx="409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>
                    <a:latin typeface="+mn-lt"/>
                  </a:rPr>
                  <a:t>A</a:t>
                </a:r>
                <a:endParaRPr lang="en-CA" sz="2800" dirty="0">
                  <a:latin typeface="+mn-lt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255985" y="4541058"/>
                <a:ext cx="11807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sz="2000" dirty="0" smtClean="0">
                    <a:latin typeface="+mn-lt"/>
                  </a:rPr>
                  <a:t>p = {</a:t>
                </a:r>
                <a:r>
                  <a:rPr lang="en-CA" sz="2000" dirty="0" err="1" smtClean="0">
                    <a:latin typeface="+mn-lt"/>
                  </a:rPr>
                  <a:t>alice</a:t>
                </a:r>
                <a:r>
                  <a:rPr lang="en-CA" sz="2000" dirty="0" smtClean="0">
                    <a:latin typeface="+mn-lt"/>
                  </a:rPr>
                  <a:t>}</a:t>
                </a:r>
                <a:endParaRPr lang="en-CA" sz="2000" b="0" dirty="0" smtClean="0">
                  <a:latin typeface="+mn-lt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209939" y="1112044"/>
              <a:ext cx="2628217" cy="3781968"/>
              <a:chOff x="3878823" y="1159200"/>
              <a:chExt cx="2628217" cy="3781968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3878823" y="1317600"/>
                <a:ext cx="2262421" cy="3293140"/>
              </a:xfrm>
              <a:prstGeom prst="roundRect">
                <a:avLst>
                  <a:gd name="adj" fmla="val 5949"/>
                </a:avLst>
              </a:prstGeom>
              <a:solidFill>
                <a:srgbClr val="D2E0FF"/>
              </a:solidFill>
              <a:ln>
                <a:solidFill>
                  <a:srgbClr val="216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139632" y="11592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>
                    <a:latin typeface="+mn-lt"/>
                  </a:rPr>
                  <a:t>B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086667" y="4541058"/>
                <a:ext cx="11337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sz="2000" dirty="0" smtClean="0">
                    <a:latin typeface="+mn-lt"/>
                  </a:rPr>
                  <a:t>p = {bob}</a:t>
                </a:r>
                <a:endParaRPr lang="en-CA" sz="2000" b="0" dirty="0" smtClean="0">
                  <a:latin typeface="+mn-lt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644687" y="1240832"/>
              <a:ext cx="4764503" cy="3041554"/>
              <a:chOff x="1313571" y="1287988"/>
              <a:chExt cx="4764503" cy="304155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918625" y="1287988"/>
                <a:ext cx="624466" cy="671703"/>
                <a:chOff x="1918625" y="1287988"/>
                <a:chExt cx="624466" cy="671703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1918625" y="1287988"/>
                  <a:ext cx="6244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err="1" smtClean="0">
                      <a:latin typeface="+mn-lt"/>
                    </a:rPr>
                    <a:t>alice</a:t>
                  </a:r>
                  <a:endParaRPr lang="en-CA" sz="2000" dirty="0">
                    <a:latin typeface="+mn-lt"/>
                  </a:endParaRPr>
                </a:p>
              </p:txBody>
            </p:sp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8400" y="1666800"/>
                  <a:ext cx="475200" cy="292891"/>
                </a:xfrm>
                <a:prstGeom prst="rect">
                  <a:avLst/>
                </a:prstGeom>
              </p:spPr>
            </p:pic>
          </p:grpSp>
          <p:sp>
            <p:nvSpPr>
              <p:cNvPr id="90" name="Freeform 89"/>
              <p:cNvSpPr/>
              <p:nvPr/>
            </p:nvSpPr>
            <p:spPr>
              <a:xfrm>
                <a:off x="1636737" y="1971652"/>
                <a:ext cx="252570" cy="445855"/>
              </a:xfrm>
              <a:custGeom>
                <a:avLst/>
                <a:gdLst>
                  <a:gd name="connsiteX0" fmla="*/ 310591 w 310591"/>
                  <a:gd name="connsiteY0" fmla="*/ 0 h 597159"/>
                  <a:gd name="connsiteX1" fmla="*/ 80436 w 310591"/>
                  <a:gd name="connsiteY1" fmla="*/ 167951 h 597159"/>
                  <a:gd name="connsiteX2" fmla="*/ 24453 w 310591"/>
                  <a:gd name="connsiteY2" fmla="*/ 597159 h 597159"/>
                  <a:gd name="connsiteX0" fmla="*/ 286138 w 286138"/>
                  <a:gd name="connsiteY0" fmla="*/ 0 h 597159"/>
                  <a:gd name="connsiteX1" fmla="*/ 55983 w 286138"/>
                  <a:gd name="connsiteY1" fmla="*/ 167951 h 597159"/>
                  <a:gd name="connsiteX2" fmla="*/ 0 w 286138"/>
                  <a:gd name="connsiteY2" fmla="*/ 597159 h 597159"/>
                  <a:gd name="connsiteX0" fmla="*/ 259495 w 259495"/>
                  <a:gd name="connsiteY0" fmla="*/ 0 h 603737"/>
                  <a:gd name="connsiteX1" fmla="*/ 29340 w 259495"/>
                  <a:gd name="connsiteY1" fmla="*/ 167951 h 603737"/>
                  <a:gd name="connsiteX2" fmla="*/ 2960 w 259495"/>
                  <a:gd name="connsiteY2" fmla="*/ 603737 h 603737"/>
                  <a:gd name="connsiteX0" fmla="*/ 252570 w 252570"/>
                  <a:gd name="connsiteY0" fmla="*/ 18442 h 464297"/>
                  <a:gd name="connsiteX1" fmla="*/ 28993 w 252570"/>
                  <a:gd name="connsiteY1" fmla="*/ 28511 h 464297"/>
                  <a:gd name="connsiteX2" fmla="*/ 2613 w 252570"/>
                  <a:gd name="connsiteY2" fmla="*/ 464297 h 464297"/>
                  <a:gd name="connsiteX0" fmla="*/ 252570 w 252570"/>
                  <a:gd name="connsiteY0" fmla="*/ 22351 h 468206"/>
                  <a:gd name="connsiteX1" fmla="*/ 28993 w 252570"/>
                  <a:gd name="connsiteY1" fmla="*/ 32420 h 468206"/>
                  <a:gd name="connsiteX2" fmla="*/ 2613 w 252570"/>
                  <a:gd name="connsiteY2" fmla="*/ 468206 h 468206"/>
                  <a:gd name="connsiteX0" fmla="*/ 252570 w 252570"/>
                  <a:gd name="connsiteY0" fmla="*/ 0 h 445855"/>
                  <a:gd name="connsiteX1" fmla="*/ 28993 w 252570"/>
                  <a:gd name="connsiteY1" fmla="*/ 98878 h 445855"/>
                  <a:gd name="connsiteX2" fmla="*/ 2613 w 252570"/>
                  <a:gd name="connsiteY2" fmla="*/ 445855 h 44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570" h="445855">
                    <a:moveTo>
                      <a:pt x="252570" y="0"/>
                    </a:moveTo>
                    <a:cubicBezTo>
                      <a:pt x="151469" y="14477"/>
                      <a:pt x="70652" y="24569"/>
                      <a:pt x="28993" y="98878"/>
                    </a:cubicBezTo>
                    <a:cubicBezTo>
                      <a:pt x="-12666" y="173187"/>
                      <a:pt x="2904" y="312683"/>
                      <a:pt x="2613" y="44585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1" name="Freeform 90"/>
              <p:cNvSpPr/>
              <p:nvPr/>
            </p:nvSpPr>
            <p:spPr>
              <a:xfrm flipH="1">
                <a:off x="2639874" y="1971652"/>
                <a:ext cx="252570" cy="445855"/>
              </a:xfrm>
              <a:custGeom>
                <a:avLst/>
                <a:gdLst>
                  <a:gd name="connsiteX0" fmla="*/ 310591 w 310591"/>
                  <a:gd name="connsiteY0" fmla="*/ 0 h 597159"/>
                  <a:gd name="connsiteX1" fmla="*/ 80436 w 310591"/>
                  <a:gd name="connsiteY1" fmla="*/ 167951 h 597159"/>
                  <a:gd name="connsiteX2" fmla="*/ 24453 w 310591"/>
                  <a:gd name="connsiteY2" fmla="*/ 597159 h 597159"/>
                  <a:gd name="connsiteX0" fmla="*/ 286138 w 286138"/>
                  <a:gd name="connsiteY0" fmla="*/ 0 h 597159"/>
                  <a:gd name="connsiteX1" fmla="*/ 55983 w 286138"/>
                  <a:gd name="connsiteY1" fmla="*/ 167951 h 597159"/>
                  <a:gd name="connsiteX2" fmla="*/ 0 w 286138"/>
                  <a:gd name="connsiteY2" fmla="*/ 597159 h 597159"/>
                  <a:gd name="connsiteX0" fmla="*/ 259495 w 259495"/>
                  <a:gd name="connsiteY0" fmla="*/ 0 h 603737"/>
                  <a:gd name="connsiteX1" fmla="*/ 29340 w 259495"/>
                  <a:gd name="connsiteY1" fmla="*/ 167951 h 603737"/>
                  <a:gd name="connsiteX2" fmla="*/ 2960 w 259495"/>
                  <a:gd name="connsiteY2" fmla="*/ 603737 h 603737"/>
                  <a:gd name="connsiteX0" fmla="*/ 252570 w 252570"/>
                  <a:gd name="connsiteY0" fmla="*/ 18442 h 464297"/>
                  <a:gd name="connsiteX1" fmla="*/ 28993 w 252570"/>
                  <a:gd name="connsiteY1" fmla="*/ 28511 h 464297"/>
                  <a:gd name="connsiteX2" fmla="*/ 2613 w 252570"/>
                  <a:gd name="connsiteY2" fmla="*/ 464297 h 464297"/>
                  <a:gd name="connsiteX0" fmla="*/ 252570 w 252570"/>
                  <a:gd name="connsiteY0" fmla="*/ 22351 h 468206"/>
                  <a:gd name="connsiteX1" fmla="*/ 28993 w 252570"/>
                  <a:gd name="connsiteY1" fmla="*/ 32420 h 468206"/>
                  <a:gd name="connsiteX2" fmla="*/ 2613 w 252570"/>
                  <a:gd name="connsiteY2" fmla="*/ 468206 h 468206"/>
                  <a:gd name="connsiteX0" fmla="*/ 252570 w 252570"/>
                  <a:gd name="connsiteY0" fmla="*/ 0 h 445855"/>
                  <a:gd name="connsiteX1" fmla="*/ 28993 w 252570"/>
                  <a:gd name="connsiteY1" fmla="*/ 98878 h 445855"/>
                  <a:gd name="connsiteX2" fmla="*/ 2613 w 252570"/>
                  <a:gd name="connsiteY2" fmla="*/ 445855 h 44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570" h="445855">
                    <a:moveTo>
                      <a:pt x="252570" y="0"/>
                    </a:moveTo>
                    <a:cubicBezTo>
                      <a:pt x="151469" y="14477"/>
                      <a:pt x="70652" y="24569"/>
                      <a:pt x="28993" y="98878"/>
                    </a:cubicBezTo>
                    <a:cubicBezTo>
                      <a:pt x="-12666" y="173187"/>
                      <a:pt x="2904" y="312683"/>
                      <a:pt x="2613" y="44585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292386" y="3590571"/>
                <a:ext cx="655244" cy="738971"/>
                <a:chOff x="5292386" y="3590571"/>
                <a:chExt cx="655244" cy="738971"/>
              </a:xfrm>
            </p:grpSpPr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2275" y="3903165"/>
                  <a:ext cx="475456" cy="426377"/>
                </a:xfrm>
                <a:prstGeom prst="rect">
                  <a:avLst/>
                </a:prstGeom>
              </p:spPr>
            </p:pic>
            <p:sp>
              <p:nvSpPr>
                <p:cNvPr id="116" name="TextBox 115"/>
                <p:cNvSpPr txBox="1"/>
                <p:nvPr/>
              </p:nvSpPr>
              <p:spPr>
                <a:xfrm>
                  <a:off x="5292386" y="3590571"/>
                  <a:ext cx="6552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latin typeface="+mn-lt"/>
                    </a:rPr>
                    <a:t>Lyon</a:t>
                  </a:r>
                  <a:endParaRPr lang="en-CA" sz="2000" dirty="0">
                    <a:latin typeface="+mn-lt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687571" y="1287988"/>
                <a:ext cx="582829" cy="671703"/>
                <a:chOff x="1942126" y="1287988"/>
                <a:chExt cx="582829" cy="671703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1942126" y="1287988"/>
                  <a:ext cx="5774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latin typeface="+mn-lt"/>
                    </a:rPr>
                    <a:t>bob</a:t>
                  </a:r>
                  <a:endParaRPr lang="en-CA" sz="2000" dirty="0">
                    <a:latin typeface="+mn-lt"/>
                  </a:endParaRPr>
                </a:p>
              </p:txBody>
            </p:sp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9755" y="1666800"/>
                  <a:ext cx="475200" cy="292891"/>
                </a:xfrm>
                <a:prstGeom prst="rect">
                  <a:avLst/>
                </a:prstGeom>
              </p:spPr>
            </p:pic>
          </p:grpSp>
          <p:sp>
            <p:nvSpPr>
              <p:cNvPr id="95" name="Freeform 94"/>
              <p:cNvSpPr/>
              <p:nvPr/>
            </p:nvSpPr>
            <p:spPr>
              <a:xfrm>
                <a:off x="4382182" y="1971652"/>
                <a:ext cx="252570" cy="445855"/>
              </a:xfrm>
              <a:custGeom>
                <a:avLst/>
                <a:gdLst>
                  <a:gd name="connsiteX0" fmla="*/ 310591 w 310591"/>
                  <a:gd name="connsiteY0" fmla="*/ 0 h 597159"/>
                  <a:gd name="connsiteX1" fmla="*/ 80436 w 310591"/>
                  <a:gd name="connsiteY1" fmla="*/ 167951 h 597159"/>
                  <a:gd name="connsiteX2" fmla="*/ 24453 w 310591"/>
                  <a:gd name="connsiteY2" fmla="*/ 597159 h 597159"/>
                  <a:gd name="connsiteX0" fmla="*/ 286138 w 286138"/>
                  <a:gd name="connsiteY0" fmla="*/ 0 h 597159"/>
                  <a:gd name="connsiteX1" fmla="*/ 55983 w 286138"/>
                  <a:gd name="connsiteY1" fmla="*/ 167951 h 597159"/>
                  <a:gd name="connsiteX2" fmla="*/ 0 w 286138"/>
                  <a:gd name="connsiteY2" fmla="*/ 597159 h 597159"/>
                  <a:gd name="connsiteX0" fmla="*/ 259495 w 259495"/>
                  <a:gd name="connsiteY0" fmla="*/ 0 h 603737"/>
                  <a:gd name="connsiteX1" fmla="*/ 29340 w 259495"/>
                  <a:gd name="connsiteY1" fmla="*/ 167951 h 603737"/>
                  <a:gd name="connsiteX2" fmla="*/ 2960 w 259495"/>
                  <a:gd name="connsiteY2" fmla="*/ 603737 h 603737"/>
                  <a:gd name="connsiteX0" fmla="*/ 252570 w 252570"/>
                  <a:gd name="connsiteY0" fmla="*/ 18442 h 464297"/>
                  <a:gd name="connsiteX1" fmla="*/ 28993 w 252570"/>
                  <a:gd name="connsiteY1" fmla="*/ 28511 h 464297"/>
                  <a:gd name="connsiteX2" fmla="*/ 2613 w 252570"/>
                  <a:gd name="connsiteY2" fmla="*/ 464297 h 464297"/>
                  <a:gd name="connsiteX0" fmla="*/ 252570 w 252570"/>
                  <a:gd name="connsiteY0" fmla="*/ 22351 h 468206"/>
                  <a:gd name="connsiteX1" fmla="*/ 28993 w 252570"/>
                  <a:gd name="connsiteY1" fmla="*/ 32420 h 468206"/>
                  <a:gd name="connsiteX2" fmla="*/ 2613 w 252570"/>
                  <a:gd name="connsiteY2" fmla="*/ 468206 h 468206"/>
                  <a:gd name="connsiteX0" fmla="*/ 252570 w 252570"/>
                  <a:gd name="connsiteY0" fmla="*/ 0 h 445855"/>
                  <a:gd name="connsiteX1" fmla="*/ 28993 w 252570"/>
                  <a:gd name="connsiteY1" fmla="*/ 98878 h 445855"/>
                  <a:gd name="connsiteX2" fmla="*/ 2613 w 252570"/>
                  <a:gd name="connsiteY2" fmla="*/ 445855 h 44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570" h="445855">
                    <a:moveTo>
                      <a:pt x="252570" y="0"/>
                    </a:moveTo>
                    <a:cubicBezTo>
                      <a:pt x="151469" y="14477"/>
                      <a:pt x="70652" y="24569"/>
                      <a:pt x="28993" y="98878"/>
                    </a:cubicBezTo>
                    <a:cubicBezTo>
                      <a:pt x="-12666" y="173187"/>
                      <a:pt x="2904" y="312683"/>
                      <a:pt x="2613" y="44585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6" name="Freeform 95"/>
              <p:cNvSpPr/>
              <p:nvPr/>
            </p:nvSpPr>
            <p:spPr>
              <a:xfrm flipH="1">
                <a:off x="5385319" y="1971652"/>
                <a:ext cx="252570" cy="445855"/>
              </a:xfrm>
              <a:custGeom>
                <a:avLst/>
                <a:gdLst>
                  <a:gd name="connsiteX0" fmla="*/ 310591 w 310591"/>
                  <a:gd name="connsiteY0" fmla="*/ 0 h 597159"/>
                  <a:gd name="connsiteX1" fmla="*/ 80436 w 310591"/>
                  <a:gd name="connsiteY1" fmla="*/ 167951 h 597159"/>
                  <a:gd name="connsiteX2" fmla="*/ 24453 w 310591"/>
                  <a:gd name="connsiteY2" fmla="*/ 597159 h 597159"/>
                  <a:gd name="connsiteX0" fmla="*/ 286138 w 286138"/>
                  <a:gd name="connsiteY0" fmla="*/ 0 h 597159"/>
                  <a:gd name="connsiteX1" fmla="*/ 55983 w 286138"/>
                  <a:gd name="connsiteY1" fmla="*/ 167951 h 597159"/>
                  <a:gd name="connsiteX2" fmla="*/ 0 w 286138"/>
                  <a:gd name="connsiteY2" fmla="*/ 597159 h 597159"/>
                  <a:gd name="connsiteX0" fmla="*/ 259495 w 259495"/>
                  <a:gd name="connsiteY0" fmla="*/ 0 h 603737"/>
                  <a:gd name="connsiteX1" fmla="*/ 29340 w 259495"/>
                  <a:gd name="connsiteY1" fmla="*/ 167951 h 603737"/>
                  <a:gd name="connsiteX2" fmla="*/ 2960 w 259495"/>
                  <a:gd name="connsiteY2" fmla="*/ 603737 h 603737"/>
                  <a:gd name="connsiteX0" fmla="*/ 252570 w 252570"/>
                  <a:gd name="connsiteY0" fmla="*/ 18442 h 464297"/>
                  <a:gd name="connsiteX1" fmla="*/ 28993 w 252570"/>
                  <a:gd name="connsiteY1" fmla="*/ 28511 h 464297"/>
                  <a:gd name="connsiteX2" fmla="*/ 2613 w 252570"/>
                  <a:gd name="connsiteY2" fmla="*/ 464297 h 464297"/>
                  <a:gd name="connsiteX0" fmla="*/ 252570 w 252570"/>
                  <a:gd name="connsiteY0" fmla="*/ 22351 h 468206"/>
                  <a:gd name="connsiteX1" fmla="*/ 28993 w 252570"/>
                  <a:gd name="connsiteY1" fmla="*/ 32420 h 468206"/>
                  <a:gd name="connsiteX2" fmla="*/ 2613 w 252570"/>
                  <a:gd name="connsiteY2" fmla="*/ 468206 h 468206"/>
                  <a:gd name="connsiteX0" fmla="*/ 252570 w 252570"/>
                  <a:gd name="connsiteY0" fmla="*/ 0 h 445855"/>
                  <a:gd name="connsiteX1" fmla="*/ 28993 w 252570"/>
                  <a:gd name="connsiteY1" fmla="*/ 98878 h 445855"/>
                  <a:gd name="connsiteX2" fmla="*/ 2613 w 252570"/>
                  <a:gd name="connsiteY2" fmla="*/ 445855 h 44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570" h="445855">
                    <a:moveTo>
                      <a:pt x="252570" y="0"/>
                    </a:moveTo>
                    <a:cubicBezTo>
                      <a:pt x="151469" y="14477"/>
                      <a:pt x="70652" y="24569"/>
                      <a:pt x="28993" y="98878"/>
                    </a:cubicBezTo>
                    <a:cubicBezTo>
                      <a:pt x="-12666" y="173187"/>
                      <a:pt x="2904" y="312683"/>
                      <a:pt x="2613" y="44585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2891958" y="3142675"/>
                <a:ext cx="2421689" cy="977384"/>
              </a:xfrm>
              <a:custGeom>
                <a:avLst/>
                <a:gdLst>
                  <a:gd name="connsiteX0" fmla="*/ 0 w 2424500"/>
                  <a:gd name="connsiteY0" fmla="*/ 0 h 822625"/>
                  <a:gd name="connsiteX1" fmla="*/ 518259 w 2424500"/>
                  <a:gd name="connsiteY1" fmla="*/ 419969 h 822625"/>
                  <a:gd name="connsiteX2" fmla="*/ 1956875 w 2424500"/>
                  <a:gd name="connsiteY2" fmla="*/ 780368 h 822625"/>
                  <a:gd name="connsiteX3" fmla="*/ 2424500 w 2424500"/>
                  <a:gd name="connsiteY3" fmla="*/ 801217 h 822625"/>
                  <a:gd name="connsiteX0" fmla="*/ 0 w 2424500"/>
                  <a:gd name="connsiteY0" fmla="*/ 0 h 815406"/>
                  <a:gd name="connsiteX1" fmla="*/ 518259 w 2424500"/>
                  <a:gd name="connsiteY1" fmla="*/ 419969 h 815406"/>
                  <a:gd name="connsiteX2" fmla="*/ 1956875 w 2424500"/>
                  <a:gd name="connsiteY2" fmla="*/ 780368 h 815406"/>
                  <a:gd name="connsiteX3" fmla="*/ 2424500 w 2424500"/>
                  <a:gd name="connsiteY3" fmla="*/ 801217 h 815406"/>
                  <a:gd name="connsiteX0" fmla="*/ 0 w 2424500"/>
                  <a:gd name="connsiteY0" fmla="*/ 0 h 801229"/>
                  <a:gd name="connsiteX1" fmla="*/ 518259 w 2424500"/>
                  <a:gd name="connsiteY1" fmla="*/ 419969 h 801229"/>
                  <a:gd name="connsiteX2" fmla="*/ 1596476 w 2424500"/>
                  <a:gd name="connsiteY2" fmla="*/ 723776 h 801229"/>
                  <a:gd name="connsiteX3" fmla="*/ 2424500 w 2424500"/>
                  <a:gd name="connsiteY3" fmla="*/ 801217 h 801229"/>
                  <a:gd name="connsiteX0" fmla="*/ 0 w 2424500"/>
                  <a:gd name="connsiteY0" fmla="*/ 0 h 801229"/>
                  <a:gd name="connsiteX1" fmla="*/ 518259 w 2424500"/>
                  <a:gd name="connsiteY1" fmla="*/ 419969 h 801229"/>
                  <a:gd name="connsiteX2" fmla="*/ 1596476 w 2424500"/>
                  <a:gd name="connsiteY2" fmla="*/ 723776 h 801229"/>
                  <a:gd name="connsiteX3" fmla="*/ 2424500 w 2424500"/>
                  <a:gd name="connsiteY3" fmla="*/ 801217 h 801229"/>
                  <a:gd name="connsiteX0" fmla="*/ 0 w 2424500"/>
                  <a:gd name="connsiteY0" fmla="*/ 0 h 801229"/>
                  <a:gd name="connsiteX1" fmla="*/ 518259 w 2424500"/>
                  <a:gd name="connsiteY1" fmla="*/ 419969 h 801229"/>
                  <a:gd name="connsiteX2" fmla="*/ 1596476 w 2424500"/>
                  <a:gd name="connsiteY2" fmla="*/ 723776 h 801229"/>
                  <a:gd name="connsiteX3" fmla="*/ 2424500 w 2424500"/>
                  <a:gd name="connsiteY3" fmla="*/ 801217 h 801229"/>
                  <a:gd name="connsiteX0" fmla="*/ 0 w 2424500"/>
                  <a:gd name="connsiteY0" fmla="*/ 0 h 801229"/>
                  <a:gd name="connsiteX1" fmla="*/ 75069 w 2424500"/>
                  <a:gd name="connsiteY1" fmla="*/ 135088 h 801229"/>
                  <a:gd name="connsiteX2" fmla="*/ 518259 w 2424500"/>
                  <a:gd name="connsiteY2" fmla="*/ 419969 h 801229"/>
                  <a:gd name="connsiteX3" fmla="*/ 1596476 w 2424500"/>
                  <a:gd name="connsiteY3" fmla="*/ 723776 h 801229"/>
                  <a:gd name="connsiteX4" fmla="*/ 2424500 w 2424500"/>
                  <a:gd name="connsiteY4" fmla="*/ 801217 h 801229"/>
                  <a:gd name="connsiteX0" fmla="*/ 0 w 2424500"/>
                  <a:gd name="connsiteY0" fmla="*/ 0 h 801229"/>
                  <a:gd name="connsiteX1" fmla="*/ 75069 w 2424500"/>
                  <a:gd name="connsiteY1" fmla="*/ 135088 h 801229"/>
                  <a:gd name="connsiteX2" fmla="*/ 518259 w 2424500"/>
                  <a:gd name="connsiteY2" fmla="*/ 419969 h 801229"/>
                  <a:gd name="connsiteX3" fmla="*/ 1596476 w 2424500"/>
                  <a:gd name="connsiteY3" fmla="*/ 723776 h 801229"/>
                  <a:gd name="connsiteX4" fmla="*/ 2424500 w 2424500"/>
                  <a:gd name="connsiteY4" fmla="*/ 801217 h 801229"/>
                  <a:gd name="connsiteX0" fmla="*/ 0 w 2424500"/>
                  <a:gd name="connsiteY0" fmla="*/ 0 h 801229"/>
                  <a:gd name="connsiteX1" fmla="*/ 75069 w 2424500"/>
                  <a:gd name="connsiteY1" fmla="*/ 135088 h 801229"/>
                  <a:gd name="connsiteX2" fmla="*/ 518259 w 2424500"/>
                  <a:gd name="connsiteY2" fmla="*/ 419969 h 801229"/>
                  <a:gd name="connsiteX3" fmla="*/ 1596476 w 2424500"/>
                  <a:gd name="connsiteY3" fmla="*/ 723776 h 801229"/>
                  <a:gd name="connsiteX4" fmla="*/ 2424500 w 2424500"/>
                  <a:gd name="connsiteY4" fmla="*/ 801217 h 801229"/>
                  <a:gd name="connsiteX0" fmla="*/ 34682 w 2459182"/>
                  <a:gd name="connsiteY0" fmla="*/ 0 h 801229"/>
                  <a:gd name="connsiteX1" fmla="*/ 36079 w 2459182"/>
                  <a:gd name="connsiteY1" fmla="*/ 57082 h 801229"/>
                  <a:gd name="connsiteX2" fmla="*/ 552941 w 2459182"/>
                  <a:gd name="connsiteY2" fmla="*/ 419969 h 801229"/>
                  <a:gd name="connsiteX3" fmla="*/ 1631158 w 2459182"/>
                  <a:gd name="connsiteY3" fmla="*/ 723776 h 801229"/>
                  <a:gd name="connsiteX4" fmla="*/ 2459182 w 2459182"/>
                  <a:gd name="connsiteY4" fmla="*/ 801217 h 801229"/>
                  <a:gd name="connsiteX0" fmla="*/ 31708 w 2460541"/>
                  <a:gd name="connsiteY0" fmla="*/ 0 h 970241"/>
                  <a:gd name="connsiteX1" fmla="*/ 37438 w 2460541"/>
                  <a:gd name="connsiteY1" fmla="*/ 226094 h 970241"/>
                  <a:gd name="connsiteX2" fmla="*/ 554300 w 2460541"/>
                  <a:gd name="connsiteY2" fmla="*/ 588981 h 970241"/>
                  <a:gd name="connsiteX3" fmla="*/ 1632517 w 2460541"/>
                  <a:gd name="connsiteY3" fmla="*/ 892788 h 970241"/>
                  <a:gd name="connsiteX4" fmla="*/ 2460541 w 2460541"/>
                  <a:gd name="connsiteY4" fmla="*/ 970229 h 970241"/>
                  <a:gd name="connsiteX0" fmla="*/ 36643 w 2458332"/>
                  <a:gd name="connsiteY0" fmla="*/ 0 h 977384"/>
                  <a:gd name="connsiteX1" fmla="*/ 35229 w 2458332"/>
                  <a:gd name="connsiteY1" fmla="*/ 233237 h 977384"/>
                  <a:gd name="connsiteX2" fmla="*/ 552091 w 2458332"/>
                  <a:gd name="connsiteY2" fmla="*/ 596124 h 977384"/>
                  <a:gd name="connsiteX3" fmla="*/ 1630308 w 2458332"/>
                  <a:gd name="connsiteY3" fmla="*/ 899931 h 977384"/>
                  <a:gd name="connsiteX4" fmla="*/ 2458332 w 2458332"/>
                  <a:gd name="connsiteY4" fmla="*/ 977372 h 977384"/>
                  <a:gd name="connsiteX0" fmla="*/ 36643 w 2458332"/>
                  <a:gd name="connsiteY0" fmla="*/ 0 h 977384"/>
                  <a:gd name="connsiteX1" fmla="*/ 35229 w 2458332"/>
                  <a:gd name="connsiteY1" fmla="*/ 233237 h 977384"/>
                  <a:gd name="connsiteX2" fmla="*/ 552091 w 2458332"/>
                  <a:gd name="connsiteY2" fmla="*/ 596124 h 977384"/>
                  <a:gd name="connsiteX3" fmla="*/ 1630308 w 2458332"/>
                  <a:gd name="connsiteY3" fmla="*/ 899931 h 977384"/>
                  <a:gd name="connsiteX4" fmla="*/ 2458332 w 2458332"/>
                  <a:gd name="connsiteY4" fmla="*/ 977372 h 977384"/>
                  <a:gd name="connsiteX0" fmla="*/ 39623 w 2461312"/>
                  <a:gd name="connsiteY0" fmla="*/ 0 h 977384"/>
                  <a:gd name="connsiteX1" fmla="*/ 38209 w 2461312"/>
                  <a:gd name="connsiteY1" fmla="*/ 233237 h 977384"/>
                  <a:gd name="connsiteX2" fmla="*/ 555071 w 2461312"/>
                  <a:gd name="connsiteY2" fmla="*/ 596124 h 977384"/>
                  <a:gd name="connsiteX3" fmla="*/ 1633288 w 2461312"/>
                  <a:gd name="connsiteY3" fmla="*/ 899931 h 977384"/>
                  <a:gd name="connsiteX4" fmla="*/ 2461312 w 2461312"/>
                  <a:gd name="connsiteY4" fmla="*/ 977372 h 977384"/>
                  <a:gd name="connsiteX0" fmla="*/ 41398 w 2463087"/>
                  <a:gd name="connsiteY0" fmla="*/ 0 h 977384"/>
                  <a:gd name="connsiteX1" fmla="*/ 37602 w 2463087"/>
                  <a:gd name="connsiteY1" fmla="*/ 176087 h 977384"/>
                  <a:gd name="connsiteX2" fmla="*/ 556846 w 2463087"/>
                  <a:gd name="connsiteY2" fmla="*/ 596124 h 977384"/>
                  <a:gd name="connsiteX3" fmla="*/ 1635063 w 2463087"/>
                  <a:gd name="connsiteY3" fmla="*/ 899931 h 977384"/>
                  <a:gd name="connsiteX4" fmla="*/ 2463087 w 2463087"/>
                  <a:gd name="connsiteY4" fmla="*/ 977372 h 977384"/>
                  <a:gd name="connsiteX0" fmla="*/ 3807 w 2425496"/>
                  <a:gd name="connsiteY0" fmla="*/ 0 h 977384"/>
                  <a:gd name="connsiteX1" fmla="*/ 11 w 2425496"/>
                  <a:gd name="connsiteY1" fmla="*/ 176087 h 977384"/>
                  <a:gd name="connsiteX2" fmla="*/ 519255 w 2425496"/>
                  <a:gd name="connsiteY2" fmla="*/ 596124 h 977384"/>
                  <a:gd name="connsiteX3" fmla="*/ 1597472 w 2425496"/>
                  <a:gd name="connsiteY3" fmla="*/ 899931 h 977384"/>
                  <a:gd name="connsiteX4" fmla="*/ 2425496 w 2425496"/>
                  <a:gd name="connsiteY4" fmla="*/ 977372 h 977384"/>
                  <a:gd name="connsiteX0" fmla="*/ 3807 w 2425496"/>
                  <a:gd name="connsiteY0" fmla="*/ 0 h 977384"/>
                  <a:gd name="connsiteX1" fmla="*/ 11 w 2425496"/>
                  <a:gd name="connsiteY1" fmla="*/ 176087 h 977384"/>
                  <a:gd name="connsiteX2" fmla="*/ 519255 w 2425496"/>
                  <a:gd name="connsiteY2" fmla="*/ 596124 h 977384"/>
                  <a:gd name="connsiteX3" fmla="*/ 1597472 w 2425496"/>
                  <a:gd name="connsiteY3" fmla="*/ 899931 h 977384"/>
                  <a:gd name="connsiteX4" fmla="*/ 2425496 w 2425496"/>
                  <a:gd name="connsiteY4" fmla="*/ 977372 h 977384"/>
                  <a:gd name="connsiteX0" fmla="*/ 3856 w 2425545"/>
                  <a:gd name="connsiteY0" fmla="*/ 0 h 977384"/>
                  <a:gd name="connsiteX1" fmla="*/ 60 w 2425545"/>
                  <a:gd name="connsiteY1" fmla="*/ 176087 h 977384"/>
                  <a:gd name="connsiteX2" fmla="*/ 519304 w 2425545"/>
                  <a:gd name="connsiteY2" fmla="*/ 596124 h 977384"/>
                  <a:gd name="connsiteX3" fmla="*/ 1597521 w 2425545"/>
                  <a:gd name="connsiteY3" fmla="*/ 899931 h 977384"/>
                  <a:gd name="connsiteX4" fmla="*/ 2425545 w 2425545"/>
                  <a:gd name="connsiteY4" fmla="*/ 977372 h 977384"/>
                  <a:gd name="connsiteX0" fmla="*/ 3856 w 2425545"/>
                  <a:gd name="connsiteY0" fmla="*/ 0 h 977384"/>
                  <a:gd name="connsiteX1" fmla="*/ 60 w 2425545"/>
                  <a:gd name="connsiteY1" fmla="*/ 176087 h 977384"/>
                  <a:gd name="connsiteX2" fmla="*/ 519304 w 2425545"/>
                  <a:gd name="connsiteY2" fmla="*/ 596124 h 977384"/>
                  <a:gd name="connsiteX3" fmla="*/ 1597521 w 2425545"/>
                  <a:gd name="connsiteY3" fmla="*/ 899931 h 977384"/>
                  <a:gd name="connsiteX4" fmla="*/ 2425545 w 2425545"/>
                  <a:gd name="connsiteY4" fmla="*/ 977372 h 977384"/>
                  <a:gd name="connsiteX0" fmla="*/ 3856 w 2425545"/>
                  <a:gd name="connsiteY0" fmla="*/ 0 h 977384"/>
                  <a:gd name="connsiteX1" fmla="*/ 60 w 2425545"/>
                  <a:gd name="connsiteY1" fmla="*/ 176087 h 977384"/>
                  <a:gd name="connsiteX2" fmla="*/ 519304 w 2425545"/>
                  <a:gd name="connsiteY2" fmla="*/ 596124 h 977384"/>
                  <a:gd name="connsiteX3" fmla="*/ 1597521 w 2425545"/>
                  <a:gd name="connsiteY3" fmla="*/ 899931 h 977384"/>
                  <a:gd name="connsiteX4" fmla="*/ 2425545 w 2425545"/>
                  <a:gd name="connsiteY4" fmla="*/ 977372 h 977384"/>
                  <a:gd name="connsiteX0" fmla="*/ 3811 w 2425500"/>
                  <a:gd name="connsiteY0" fmla="*/ 0 h 977384"/>
                  <a:gd name="connsiteX1" fmla="*/ 15 w 2425500"/>
                  <a:gd name="connsiteY1" fmla="*/ 176087 h 977384"/>
                  <a:gd name="connsiteX2" fmla="*/ 519259 w 2425500"/>
                  <a:gd name="connsiteY2" fmla="*/ 596124 h 977384"/>
                  <a:gd name="connsiteX3" fmla="*/ 1597476 w 2425500"/>
                  <a:gd name="connsiteY3" fmla="*/ 899931 h 977384"/>
                  <a:gd name="connsiteX4" fmla="*/ 2425500 w 2425500"/>
                  <a:gd name="connsiteY4" fmla="*/ 977372 h 977384"/>
                  <a:gd name="connsiteX0" fmla="*/ 0 w 2421689"/>
                  <a:gd name="connsiteY0" fmla="*/ 0 h 977384"/>
                  <a:gd name="connsiteX1" fmla="*/ 515448 w 2421689"/>
                  <a:gd name="connsiteY1" fmla="*/ 596124 h 977384"/>
                  <a:gd name="connsiteX2" fmla="*/ 1593665 w 2421689"/>
                  <a:gd name="connsiteY2" fmla="*/ 899931 h 977384"/>
                  <a:gd name="connsiteX3" fmla="*/ 2421689 w 2421689"/>
                  <a:gd name="connsiteY3" fmla="*/ 977372 h 977384"/>
                  <a:gd name="connsiteX0" fmla="*/ 0 w 2421689"/>
                  <a:gd name="connsiteY0" fmla="*/ 0 h 977384"/>
                  <a:gd name="connsiteX1" fmla="*/ 515448 w 2421689"/>
                  <a:gd name="connsiteY1" fmla="*/ 596124 h 977384"/>
                  <a:gd name="connsiteX2" fmla="*/ 1593665 w 2421689"/>
                  <a:gd name="connsiteY2" fmla="*/ 899931 h 977384"/>
                  <a:gd name="connsiteX3" fmla="*/ 2421689 w 2421689"/>
                  <a:gd name="connsiteY3" fmla="*/ 977372 h 97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1689" h="977384">
                    <a:moveTo>
                      <a:pt x="0" y="0"/>
                    </a:moveTo>
                    <a:cubicBezTo>
                      <a:pt x="29944" y="341623"/>
                      <a:pt x="249837" y="446136"/>
                      <a:pt x="515448" y="596124"/>
                    </a:cubicBezTo>
                    <a:cubicBezTo>
                      <a:pt x="781692" y="716765"/>
                      <a:pt x="1275958" y="836390"/>
                      <a:pt x="1593665" y="899931"/>
                    </a:cubicBezTo>
                    <a:cubicBezTo>
                      <a:pt x="1911372" y="963472"/>
                      <a:pt x="2293117" y="977869"/>
                      <a:pt x="2421689" y="97737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313571" y="2338387"/>
                <a:ext cx="646331" cy="672504"/>
                <a:chOff x="1313571" y="2338387"/>
                <a:chExt cx="646331" cy="672504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1313571" y="2338387"/>
                  <a:ext cx="6463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latin typeface="+mn-lt"/>
                    </a:rPr>
                    <a:t>docs</a:t>
                  </a:r>
                  <a:endParaRPr lang="en-CA" sz="2000" dirty="0">
                    <a:latin typeface="+mn-lt"/>
                  </a:endParaRPr>
                </a:p>
              </p:txBody>
            </p:sp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4400" y="2718000"/>
                  <a:ext cx="475200" cy="292891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2452260" y="2338387"/>
                <a:ext cx="880369" cy="672504"/>
                <a:chOff x="2452260" y="2338387"/>
                <a:chExt cx="880369" cy="672504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452260" y="2338387"/>
                  <a:ext cx="8803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latin typeface="+mn-lt"/>
                    </a:rPr>
                    <a:t>photos</a:t>
                  </a:r>
                  <a:endParaRPr lang="en-CA" sz="2000" dirty="0">
                    <a:latin typeface="+mn-lt"/>
                  </a:endParaRPr>
                </a:p>
              </p:txBody>
            </p:sp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0800" y="2718000"/>
                  <a:ext cx="475200" cy="292891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Group 101"/>
              <p:cNvGrpSpPr/>
              <p:nvPr/>
            </p:nvGrpSpPr>
            <p:grpSpPr>
              <a:xfrm>
                <a:off x="4059016" y="2338387"/>
                <a:ext cx="646331" cy="672504"/>
                <a:chOff x="4059016" y="2338387"/>
                <a:chExt cx="646331" cy="672504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4059016" y="2338387"/>
                  <a:ext cx="6463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latin typeface="+mn-lt"/>
                    </a:rPr>
                    <a:t>docs</a:t>
                  </a:r>
                  <a:endParaRPr lang="en-CA" sz="2000" dirty="0">
                    <a:latin typeface="+mn-lt"/>
                  </a:endParaRPr>
                </a:p>
              </p:txBody>
            </p:sp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1200" y="2718000"/>
                  <a:ext cx="475200" cy="292891"/>
                </a:xfrm>
                <a:prstGeom prst="rect">
                  <a:avLst/>
                </a:prstGeom>
              </p:spPr>
            </p:pic>
          </p:grpSp>
          <p:cxnSp>
            <p:nvCxnSpPr>
              <p:cNvPr id="103" name="Straight Arrow Connector 102"/>
              <p:cNvCxnSpPr/>
              <p:nvPr/>
            </p:nvCxnSpPr>
            <p:spPr>
              <a:xfrm>
                <a:off x="5620002" y="3140968"/>
                <a:ext cx="0" cy="5484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/>
              <p:cNvGrpSpPr/>
              <p:nvPr/>
            </p:nvGrpSpPr>
            <p:grpSpPr>
              <a:xfrm>
                <a:off x="5197705" y="2338387"/>
                <a:ext cx="880369" cy="672504"/>
                <a:chOff x="5197705" y="2338387"/>
                <a:chExt cx="880369" cy="672504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5197705" y="2338387"/>
                  <a:ext cx="8803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latin typeface="+mn-lt"/>
                    </a:rPr>
                    <a:t>photos</a:t>
                  </a:r>
                  <a:endParaRPr lang="en-CA" sz="2000" dirty="0">
                    <a:latin typeface="+mn-lt"/>
                  </a:endParaRPr>
                </a:p>
              </p:txBody>
            </p:sp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7600" y="2718000"/>
                  <a:ext cx="475200" cy="29289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8" name="TextBox 27"/>
          <p:cNvSpPr txBox="1"/>
          <p:nvPr/>
        </p:nvSpPr>
        <p:spPr bwMode="auto">
          <a:xfrm>
            <a:off x="457200" y="5219908"/>
            <a:ext cx="406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180000" indent="-144000">
              <a:buFont typeface="Arial" pitchFamily="34" charset="0"/>
              <a:buChar char="•"/>
            </a:pPr>
            <a:r>
              <a:rPr lang="en-CA" dirty="0" smtClean="0">
                <a:latin typeface="Cronos Pro" pitchFamily="1" charset="-18"/>
              </a:rPr>
              <a:t>Programs must be ready to handle failure:</a:t>
            </a:r>
            <a:endParaRPr lang="en-US" dirty="0" smtClean="0">
              <a:latin typeface="Cronos Pro" pitchFamily="1" charset="-18"/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795272" y="5577780"/>
            <a:ext cx="3337837" cy="400110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rgbClr val="4F81BD"/>
                </a:solidFill>
                <a:latin typeface="Calibri" pitchFamily="34" charset="0"/>
              </a:rPr>
              <a:t>try</a:t>
            </a:r>
            <a:r>
              <a:rPr lang="en-CA" sz="20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n-CA" sz="2000" kern="0" dirty="0" err="1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Lyon.show</a:t>
            </a:r>
            <a:r>
              <a:rPr lang="en-CA" sz="20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() </a:t>
            </a:r>
            <a:r>
              <a:rPr lang="en-CA" sz="2000" dirty="0" smtClean="0">
                <a:solidFill>
                  <a:srgbClr val="4F81BD"/>
                </a:solidFill>
                <a:latin typeface="Calibri" pitchFamily="34" charset="0"/>
              </a:rPr>
              <a:t>catch</a:t>
            </a:r>
            <a:r>
              <a:rPr lang="en-CA" sz="20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bob: …</a:t>
            </a:r>
            <a:endParaRPr lang="en-CA" sz="2000" kern="0" baseline="-25000" dirty="0" smtClean="0">
              <a:solidFill>
                <a:srgbClr val="333399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10989" y="5516662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116632"/>
            <a:ext cx="1944216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7199784" y="116632"/>
            <a:ext cx="1944216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050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Directory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93" y="115240"/>
            <a:ext cx="9156986" cy="6742760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2663465" y="3477409"/>
            <a:ext cx="381707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+mn-lt"/>
              </a:rPr>
              <a:t>Who is the adversary?</a:t>
            </a:r>
          </a:p>
          <a:p>
            <a:r>
              <a:rPr lang="en-CA" sz="2800" dirty="0" smtClean="0">
                <a:latin typeface="+mn-lt"/>
              </a:rPr>
              <a:t>Alice? Bob? Someone else?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8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Assume adversary controls some nodes in system</a:t>
            </a:r>
          </a:p>
          <a:p>
            <a:r>
              <a:rPr lang="en-CA" dirty="0" smtClean="0"/>
              <a:t>Adversary modelled as a point </a:t>
            </a:r>
            <a:r>
              <a:rPr lang="en-CA" dirty="0" smtClean="0">
                <a:latin typeface="Symbol" pitchFamily="18" charset="2"/>
              </a:rPr>
              <a:t>a</a:t>
            </a:r>
            <a:r>
              <a:rPr lang="en-CA" dirty="0" smtClean="0"/>
              <a:t> on lattice</a:t>
            </a:r>
          </a:p>
          <a:p>
            <a:pPr lvl="1"/>
            <a:r>
              <a:rPr lang="en-CA" dirty="0" smtClean="0"/>
              <a:t>Cannot affect objects having policies at or above </a:t>
            </a:r>
            <a:r>
              <a:rPr lang="en-CA" dirty="0" smtClean="0">
                <a:latin typeface="Symbol" pitchFamily="18" charset="2"/>
              </a:rPr>
              <a:t>a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the adversary</a:t>
            </a:r>
            <a:endParaRPr lang="en-CA" dirty="0"/>
          </a:p>
        </p:txBody>
      </p:sp>
      <p:sp>
        <p:nvSpPr>
          <p:cNvPr id="52" name="Freeform 51"/>
          <p:cNvSpPr/>
          <p:nvPr/>
        </p:nvSpPr>
        <p:spPr>
          <a:xfrm>
            <a:off x="762578" y="3287957"/>
            <a:ext cx="5179038" cy="1792744"/>
          </a:xfrm>
          <a:custGeom>
            <a:avLst/>
            <a:gdLst>
              <a:gd name="connsiteX0" fmla="*/ 1349297 w 4572000"/>
              <a:gd name="connsiteY0" fmla="*/ 0 h 1984917"/>
              <a:gd name="connsiteX1" fmla="*/ 0 w 4572000"/>
              <a:gd name="connsiteY1" fmla="*/ 880946 h 1984917"/>
              <a:gd name="connsiteX2" fmla="*/ 2631688 w 4572000"/>
              <a:gd name="connsiteY2" fmla="*/ 1984917 h 1984917"/>
              <a:gd name="connsiteX3" fmla="*/ 4572000 w 4572000"/>
              <a:gd name="connsiteY3" fmla="*/ 825190 h 1984917"/>
              <a:gd name="connsiteX4" fmla="*/ 1349297 w 4572000"/>
              <a:gd name="connsiteY4" fmla="*/ 0 h 1984917"/>
              <a:gd name="connsiteX0" fmla="*/ 1413108 w 4635811"/>
              <a:gd name="connsiteY0" fmla="*/ 0 h 1984917"/>
              <a:gd name="connsiteX1" fmla="*/ 0 w 4635811"/>
              <a:gd name="connsiteY1" fmla="*/ 952479 h 1984917"/>
              <a:gd name="connsiteX2" fmla="*/ 2695499 w 4635811"/>
              <a:gd name="connsiteY2" fmla="*/ 1984917 h 1984917"/>
              <a:gd name="connsiteX3" fmla="*/ 4635811 w 4635811"/>
              <a:gd name="connsiteY3" fmla="*/ 825190 h 1984917"/>
              <a:gd name="connsiteX4" fmla="*/ 1413108 w 4635811"/>
              <a:gd name="connsiteY4" fmla="*/ 0 h 1984917"/>
              <a:gd name="connsiteX0" fmla="*/ 1584177 w 4635811"/>
              <a:gd name="connsiteY0" fmla="*/ 0 h 2040550"/>
              <a:gd name="connsiteX1" fmla="*/ 0 w 4635811"/>
              <a:gd name="connsiteY1" fmla="*/ 1008112 h 2040550"/>
              <a:gd name="connsiteX2" fmla="*/ 2695499 w 4635811"/>
              <a:gd name="connsiteY2" fmla="*/ 2040550 h 2040550"/>
              <a:gd name="connsiteX3" fmla="*/ 4635811 w 4635811"/>
              <a:gd name="connsiteY3" fmla="*/ 880823 h 2040550"/>
              <a:gd name="connsiteX4" fmla="*/ 1584177 w 4635811"/>
              <a:gd name="connsiteY4" fmla="*/ 0 h 2040550"/>
              <a:gd name="connsiteX0" fmla="*/ 1584177 w 4392489"/>
              <a:gd name="connsiteY0" fmla="*/ 0 h 2040550"/>
              <a:gd name="connsiteX1" fmla="*/ 0 w 4392489"/>
              <a:gd name="connsiteY1" fmla="*/ 1008112 h 2040550"/>
              <a:gd name="connsiteX2" fmla="*/ 2695499 w 4392489"/>
              <a:gd name="connsiteY2" fmla="*/ 2040550 h 2040550"/>
              <a:gd name="connsiteX3" fmla="*/ 4392489 w 4392489"/>
              <a:gd name="connsiteY3" fmla="*/ 936104 h 2040550"/>
              <a:gd name="connsiteX4" fmla="*/ 1584177 w 4392489"/>
              <a:gd name="connsiteY4" fmla="*/ 0 h 2040550"/>
              <a:gd name="connsiteX0" fmla="*/ 1584177 w 4392489"/>
              <a:gd name="connsiteY0" fmla="*/ 0 h 2016224"/>
              <a:gd name="connsiteX1" fmla="*/ 0 w 4392489"/>
              <a:gd name="connsiteY1" fmla="*/ 1008112 h 2016224"/>
              <a:gd name="connsiteX2" fmla="*/ 2880321 w 4392489"/>
              <a:gd name="connsiteY2" fmla="*/ 2016224 h 2016224"/>
              <a:gd name="connsiteX3" fmla="*/ 4392489 w 4392489"/>
              <a:gd name="connsiteY3" fmla="*/ 936104 h 2016224"/>
              <a:gd name="connsiteX4" fmla="*/ 1584177 w 4392489"/>
              <a:gd name="connsiteY4" fmla="*/ 0 h 2016224"/>
              <a:gd name="connsiteX0" fmla="*/ 1584177 w 4392489"/>
              <a:gd name="connsiteY0" fmla="*/ 0 h 2088232"/>
              <a:gd name="connsiteX1" fmla="*/ 0 w 4392489"/>
              <a:gd name="connsiteY1" fmla="*/ 1008112 h 2088232"/>
              <a:gd name="connsiteX2" fmla="*/ 2880321 w 4392489"/>
              <a:gd name="connsiteY2" fmla="*/ 2088232 h 2088232"/>
              <a:gd name="connsiteX3" fmla="*/ 4392489 w 4392489"/>
              <a:gd name="connsiteY3" fmla="*/ 936104 h 2088232"/>
              <a:gd name="connsiteX4" fmla="*/ 1584177 w 4392489"/>
              <a:gd name="connsiteY4" fmla="*/ 0 h 2088232"/>
              <a:gd name="connsiteX0" fmla="*/ 1728192 w 4536504"/>
              <a:gd name="connsiteY0" fmla="*/ 0 h 2088232"/>
              <a:gd name="connsiteX1" fmla="*/ 0 w 4536504"/>
              <a:gd name="connsiteY1" fmla="*/ 1008112 h 2088232"/>
              <a:gd name="connsiteX2" fmla="*/ 3024336 w 4536504"/>
              <a:gd name="connsiteY2" fmla="*/ 2088232 h 2088232"/>
              <a:gd name="connsiteX3" fmla="*/ 4536504 w 4536504"/>
              <a:gd name="connsiteY3" fmla="*/ 936104 h 2088232"/>
              <a:gd name="connsiteX4" fmla="*/ 1728192 w 4536504"/>
              <a:gd name="connsiteY4" fmla="*/ 0 h 2088232"/>
              <a:gd name="connsiteX0" fmla="*/ 1728192 w 4536504"/>
              <a:gd name="connsiteY0" fmla="*/ 0 h 2160240"/>
              <a:gd name="connsiteX1" fmla="*/ 0 w 4536504"/>
              <a:gd name="connsiteY1" fmla="*/ 1080120 h 2160240"/>
              <a:gd name="connsiteX2" fmla="*/ 3024336 w 4536504"/>
              <a:gd name="connsiteY2" fmla="*/ 2160240 h 2160240"/>
              <a:gd name="connsiteX3" fmla="*/ 4536504 w 4536504"/>
              <a:gd name="connsiteY3" fmla="*/ 1008112 h 2160240"/>
              <a:gd name="connsiteX4" fmla="*/ 1728192 w 4536504"/>
              <a:gd name="connsiteY4" fmla="*/ 0 h 2160240"/>
              <a:gd name="connsiteX0" fmla="*/ 1728192 w 4752528"/>
              <a:gd name="connsiteY0" fmla="*/ 0 h 2160240"/>
              <a:gd name="connsiteX1" fmla="*/ 0 w 4752528"/>
              <a:gd name="connsiteY1" fmla="*/ 1080120 h 2160240"/>
              <a:gd name="connsiteX2" fmla="*/ 3024336 w 4752528"/>
              <a:gd name="connsiteY2" fmla="*/ 2160240 h 2160240"/>
              <a:gd name="connsiteX3" fmla="*/ 4752528 w 4752528"/>
              <a:gd name="connsiteY3" fmla="*/ 1008112 h 2160240"/>
              <a:gd name="connsiteX4" fmla="*/ 1728192 w 4752528"/>
              <a:gd name="connsiteY4" fmla="*/ 0 h 2160240"/>
              <a:gd name="connsiteX0" fmla="*/ 1728192 w 4752528"/>
              <a:gd name="connsiteY0" fmla="*/ 0 h 1430868"/>
              <a:gd name="connsiteX1" fmla="*/ 0 w 4752528"/>
              <a:gd name="connsiteY1" fmla="*/ 350748 h 1430868"/>
              <a:gd name="connsiteX2" fmla="*/ 3024336 w 4752528"/>
              <a:gd name="connsiteY2" fmla="*/ 1430868 h 1430868"/>
              <a:gd name="connsiteX3" fmla="*/ 4752528 w 4752528"/>
              <a:gd name="connsiteY3" fmla="*/ 278740 h 1430868"/>
              <a:gd name="connsiteX4" fmla="*/ 1728192 w 4752528"/>
              <a:gd name="connsiteY4" fmla="*/ 0 h 1430868"/>
              <a:gd name="connsiteX0" fmla="*/ 1872208 w 4752528"/>
              <a:gd name="connsiteY0" fmla="*/ 0 h 2088232"/>
              <a:gd name="connsiteX1" fmla="*/ 0 w 4752528"/>
              <a:gd name="connsiteY1" fmla="*/ 1008112 h 2088232"/>
              <a:gd name="connsiteX2" fmla="*/ 3024336 w 4752528"/>
              <a:gd name="connsiteY2" fmla="*/ 2088232 h 2088232"/>
              <a:gd name="connsiteX3" fmla="*/ 4752528 w 4752528"/>
              <a:gd name="connsiteY3" fmla="*/ 936104 h 2088232"/>
              <a:gd name="connsiteX4" fmla="*/ 1872208 w 4752528"/>
              <a:gd name="connsiteY4" fmla="*/ 0 h 2088232"/>
              <a:gd name="connsiteX0" fmla="*/ 1944216 w 4824536"/>
              <a:gd name="connsiteY0" fmla="*/ 0 h 2088232"/>
              <a:gd name="connsiteX1" fmla="*/ 0 w 4824536"/>
              <a:gd name="connsiteY1" fmla="*/ 864096 h 2088232"/>
              <a:gd name="connsiteX2" fmla="*/ 3096344 w 4824536"/>
              <a:gd name="connsiteY2" fmla="*/ 2088232 h 2088232"/>
              <a:gd name="connsiteX3" fmla="*/ 4824536 w 4824536"/>
              <a:gd name="connsiteY3" fmla="*/ 936104 h 2088232"/>
              <a:gd name="connsiteX4" fmla="*/ 1944216 w 4824536"/>
              <a:gd name="connsiteY4" fmla="*/ 0 h 2088232"/>
              <a:gd name="connsiteX0" fmla="*/ 1944216 w 4824536"/>
              <a:gd name="connsiteY0" fmla="*/ 0 h 1872208"/>
              <a:gd name="connsiteX1" fmla="*/ 0 w 4824536"/>
              <a:gd name="connsiteY1" fmla="*/ 864096 h 1872208"/>
              <a:gd name="connsiteX2" fmla="*/ 3168352 w 4824536"/>
              <a:gd name="connsiteY2" fmla="*/ 1872208 h 1872208"/>
              <a:gd name="connsiteX3" fmla="*/ 4824536 w 4824536"/>
              <a:gd name="connsiteY3" fmla="*/ 936104 h 1872208"/>
              <a:gd name="connsiteX4" fmla="*/ 1944216 w 4824536"/>
              <a:gd name="connsiteY4" fmla="*/ 0 h 1872208"/>
              <a:gd name="connsiteX0" fmla="*/ 1944216 w 4824536"/>
              <a:gd name="connsiteY0" fmla="*/ 0 h 1872208"/>
              <a:gd name="connsiteX1" fmla="*/ 0 w 4824536"/>
              <a:gd name="connsiteY1" fmla="*/ 864096 h 1872208"/>
              <a:gd name="connsiteX2" fmla="*/ 3168352 w 4824536"/>
              <a:gd name="connsiteY2" fmla="*/ 1872208 h 1872208"/>
              <a:gd name="connsiteX3" fmla="*/ 4824536 w 4824536"/>
              <a:gd name="connsiteY3" fmla="*/ 792088 h 1872208"/>
              <a:gd name="connsiteX4" fmla="*/ 1944216 w 4824536"/>
              <a:gd name="connsiteY4" fmla="*/ 0 h 1872208"/>
              <a:gd name="connsiteX0" fmla="*/ 1944216 w 4824536"/>
              <a:gd name="connsiteY0" fmla="*/ 0 h 1800200"/>
              <a:gd name="connsiteX1" fmla="*/ 0 w 4824536"/>
              <a:gd name="connsiteY1" fmla="*/ 864096 h 1800200"/>
              <a:gd name="connsiteX2" fmla="*/ 3096344 w 4824536"/>
              <a:gd name="connsiteY2" fmla="*/ 1800200 h 1800200"/>
              <a:gd name="connsiteX3" fmla="*/ 4824536 w 4824536"/>
              <a:gd name="connsiteY3" fmla="*/ 792088 h 1800200"/>
              <a:gd name="connsiteX4" fmla="*/ 1944216 w 4824536"/>
              <a:gd name="connsiteY4" fmla="*/ 0 h 1800200"/>
              <a:gd name="connsiteX0" fmla="*/ 1944216 w 4824536"/>
              <a:gd name="connsiteY0" fmla="*/ 0 h 1800200"/>
              <a:gd name="connsiteX1" fmla="*/ 0 w 4824536"/>
              <a:gd name="connsiteY1" fmla="*/ 864096 h 1800200"/>
              <a:gd name="connsiteX2" fmla="*/ 3096344 w 4824536"/>
              <a:gd name="connsiteY2" fmla="*/ 1800200 h 1800200"/>
              <a:gd name="connsiteX3" fmla="*/ 4824536 w 4824536"/>
              <a:gd name="connsiteY3" fmla="*/ 864096 h 1800200"/>
              <a:gd name="connsiteX4" fmla="*/ 1944216 w 4824536"/>
              <a:gd name="connsiteY4" fmla="*/ 0 h 1800200"/>
              <a:gd name="connsiteX0" fmla="*/ 1944216 w 4896544"/>
              <a:gd name="connsiteY0" fmla="*/ 0 h 1800200"/>
              <a:gd name="connsiteX1" fmla="*/ 0 w 4896544"/>
              <a:gd name="connsiteY1" fmla="*/ 864096 h 1800200"/>
              <a:gd name="connsiteX2" fmla="*/ 3096344 w 4896544"/>
              <a:gd name="connsiteY2" fmla="*/ 1800200 h 1800200"/>
              <a:gd name="connsiteX3" fmla="*/ 4896544 w 4896544"/>
              <a:gd name="connsiteY3" fmla="*/ 864096 h 1800200"/>
              <a:gd name="connsiteX4" fmla="*/ 1944216 w 4896544"/>
              <a:gd name="connsiteY4" fmla="*/ 0 h 1800200"/>
              <a:gd name="connsiteX0" fmla="*/ 1944216 w 4968552"/>
              <a:gd name="connsiteY0" fmla="*/ 0 h 1800200"/>
              <a:gd name="connsiteX1" fmla="*/ 0 w 4968552"/>
              <a:gd name="connsiteY1" fmla="*/ 864096 h 1800200"/>
              <a:gd name="connsiteX2" fmla="*/ 3096344 w 4968552"/>
              <a:gd name="connsiteY2" fmla="*/ 1800200 h 1800200"/>
              <a:gd name="connsiteX3" fmla="*/ 4968552 w 4968552"/>
              <a:gd name="connsiteY3" fmla="*/ 792088 h 1800200"/>
              <a:gd name="connsiteX4" fmla="*/ 1944216 w 4968552"/>
              <a:gd name="connsiteY4" fmla="*/ 0 h 1800200"/>
              <a:gd name="connsiteX0" fmla="*/ 1944216 w 4968552"/>
              <a:gd name="connsiteY0" fmla="*/ 0 h 1800200"/>
              <a:gd name="connsiteX1" fmla="*/ 0 w 4968552"/>
              <a:gd name="connsiteY1" fmla="*/ 864096 h 1800200"/>
              <a:gd name="connsiteX2" fmla="*/ 3096344 w 4968552"/>
              <a:gd name="connsiteY2" fmla="*/ 1800200 h 1800200"/>
              <a:gd name="connsiteX3" fmla="*/ 4968552 w 4968552"/>
              <a:gd name="connsiteY3" fmla="*/ 864096 h 1800200"/>
              <a:gd name="connsiteX4" fmla="*/ 1944216 w 4968552"/>
              <a:gd name="connsiteY4" fmla="*/ 0 h 1800200"/>
              <a:gd name="connsiteX0" fmla="*/ 1944216 w 5040560"/>
              <a:gd name="connsiteY0" fmla="*/ 0 h 1800200"/>
              <a:gd name="connsiteX1" fmla="*/ 0 w 5040560"/>
              <a:gd name="connsiteY1" fmla="*/ 864096 h 1800200"/>
              <a:gd name="connsiteX2" fmla="*/ 3096344 w 5040560"/>
              <a:gd name="connsiteY2" fmla="*/ 1800200 h 1800200"/>
              <a:gd name="connsiteX3" fmla="*/ 5040560 w 5040560"/>
              <a:gd name="connsiteY3" fmla="*/ 792088 h 1800200"/>
              <a:gd name="connsiteX4" fmla="*/ 1944216 w 5040560"/>
              <a:gd name="connsiteY4" fmla="*/ 0 h 1800200"/>
              <a:gd name="connsiteX0" fmla="*/ 1512168 w 4608512"/>
              <a:gd name="connsiteY0" fmla="*/ 0 h 1800200"/>
              <a:gd name="connsiteX1" fmla="*/ 0 w 4608512"/>
              <a:gd name="connsiteY1" fmla="*/ 864096 h 1800200"/>
              <a:gd name="connsiteX2" fmla="*/ 2664296 w 4608512"/>
              <a:gd name="connsiteY2" fmla="*/ 1800200 h 1800200"/>
              <a:gd name="connsiteX3" fmla="*/ 4608512 w 4608512"/>
              <a:gd name="connsiteY3" fmla="*/ 792088 h 1800200"/>
              <a:gd name="connsiteX4" fmla="*/ 1512168 w 4608512"/>
              <a:gd name="connsiteY4" fmla="*/ 0 h 1800200"/>
              <a:gd name="connsiteX0" fmla="*/ 1512168 w 4608512"/>
              <a:gd name="connsiteY0" fmla="*/ 0 h 1656184"/>
              <a:gd name="connsiteX1" fmla="*/ 0 w 4608512"/>
              <a:gd name="connsiteY1" fmla="*/ 720080 h 1656184"/>
              <a:gd name="connsiteX2" fmla="*/ 2664296 w 4608512"/>
              <a:gd name="connsiteY2" fmla="*/ 1656184 h 1656184"/>
              <a:gd name="connsiteX3" fmla="*/ 4608512 w 4608512"/>
              <a:gd name="connsiteY3" fmla="*/ 648072 h 1656184"/>
              <a:gd name="connsiteX4" fmla="*/ 1512168 w 4608512"/>
              <a:gd name="connsiteY4" fmla="*/ 0 h 1656184"/>
              <a:gd name="connsiteX0" fmla="*/ 1512168 w 4608512"/>
              <a:gd name="connsiteY0" fmla="*/ 0 h 1296144"/>
              <a:gd name="connsiteX1" fmla="*/ 0 w 4608512"/>
              <a:gd name="connsiteY1" fmla="*/ 720080 h 1296144"/>
              <a:gd name="connsiteX2" fmla="*/ 2520280 w 4608512"/>
              <a:gd name="connsiteY2" fmla="*/ 1296144 h 1296144"/>
              <a:gd name="connsiteX3" fmla="*/ 4608512 w 4608512"/>
              <a:gd name="connsiteY3" fmla="*/ 648072 h 1296144"/>
              <a:gd name="connsiteX4" fmla="*/ 1512168 w 4608512"/>
              <a:gd name="connsiteY4" fmla="*/ 0 h 1296144"/>
              <a:gd name="connsiteX0" fmla="*/ 1368152 w 4464496"/>
              <a:gd name="connsiteY0" fmla="*/ 0 h 1296144"/>
              <a:gd name="connsiteX1" fmla="*/ 0 w 4464496"/>
              <a:gd name="connsiteY1" fmla="*/ 648072 h 1296144"/>
              <a:gd name="connsiteX2" fmla="*/ 2376264 w 4464496"/>
              <a:gd name="connsiteY2" fmla="*/ 1296144 h 1296144"/>
              <a:gd name="connsiteX3" fmla="*/ 4464496 w 4464496"/>
              <a:gd name="connsiteY3" fmla="*/ 648072 h 1296144"/>
              <a:gd name="connsiteX4" fmla="*/ 1368152 w 4464496"/>
              <a:gd name="connsiteY4" fmla="*/ 0 h 1296144"/>
              <a:gd name="connsiteX0" fmla="*/ 1368152 w 3744416"/>
              <a:gd name="connsiteY0" fmla="*/ 0 h 1296144"/>
              <a:gd name="connsiteX1" fmla="*/ 0 w 3744416"/>
              <a:gd name="connsiteY1" fmla="*/ 648072 h 1296144"/>
              <a:gd name="connsiteX2" fmla="*/ 2376264 w 3744416"/>
              <a:gd name="connsiteY2" fmla="*/ 1296144 h 1296144"/>
              <a:gd name="connsiteX3" fmla="*/ 3744416 w 3744416"/>
              <a:gd name="connsiteY3" fmla="*/ 648072 h 1296144"/>
              <a:gd name="connsiteX4" fmla="*/ 1368152 w 3744416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1296144">
                <a:moveTo>
                  <a:pt x="1368152" y="0"/>
                </a:moveTo>
                <a:lnTo>
                  <a:pt x="0" y="648072"/>
                </a:lnTo>
                <a:lnTo>
                  <a:pt x="2376264" y="1296144"/>
                </a:lnTo>
                <a:lnTo>
                  <a:pt x="3744416" y="648072"/>
                </a:lnTo>
                <a:lnTo>
                  <a:pt x="1368152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635896" y="4941168"/>
            <a:ext cx="1" cy="13495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4"/>
          <p:cNvGrpSpPr/>
          <p:nvPr/>
        </p:nvGrpSpPr>
        <p:grpSpPr>
          <a:xfrm>
            <a:off x="586714" y="3356992"/>
            <a:ext cx="5204648" cy="3240360"/>
            <a:chOff x="586714" y="3356992"/>
            <a:chExt cx="5204648" cy="3240360"/>
          </a:xfrm>
        </p:grpSpPr>
        <p:sp>
          <p:nvSpPr>
            <p:cNvPr id="8" name="TextBox 7"/>
            <p:cNvSpPr txBox="1"/>
            <p:nvPr/>
          </p:nvSpPr>
          <p:spPr>
            <a:xfrm>
              <a:off x="3055306" y="4560808"/>
              <a:ext cx="155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Symbol" pitchFamily="18" charset="2"/>
                </a:rPr>
                <a:t>a</a:t>
              </a:r>
              <a:r>
                <a:rPr lang="en-CA" dirty="0" smtClean="0">
                  <a:latin typeface="+mn-lt"/>
                </a:rPr>
                <a:t> = {</a:t>
              </a:r>
              <a:r>
                <a:rPr lang="en-CA" dirty="0" err="1" smtClean="0">
                  <a:latin typeface="+mn-lt"/>
                </a:rPr>
                <a:t>alice</a:t>
              </a:r>
              <a:r>
                <a:rPr lang="en-CA" dirty="0" smtClean="0">
                  <a:latin typeface="+mn-lt"/>
                </a:rPr>
                <a:t>, bob}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7385" y="5075892"/>
              <a:ext cx="86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{chuck}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1760" y="3356992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⊤</a:t>
              </a:r>
              <a:r>
                <a:rPr lang="en-CA" dirty="0" smtClean="0">
                  <a:solidFill>
                    <a:srgbClr val="000000"/>
                  </a:solidFill>
                  <a:latin typeface="Cronos Pro"/>
                  <a:sym typeface="Symbol"/>
                </a:rPr>
                <a:t> = </a:t>
              </a:r>
              <a:endParaRPr lang="en-CA" dirty="0" smtClean="0">
                <a:latin typeface="+mn-lt"/>
              </a:endParaRPr>
            </a:p>
          </p:txBody>
        </p:sp>
        <p:cxnSp>
          <p:nvCxnSpPr>
            <p:cNvPr id="63" name="Straight Connector 62"/>
            <p:cNvCxnSpPr>
              <a:stCxn id="9" idx="0"/>
              <a:endCxn id="14" idx="2"/>
            </p:cNvCxnSpPr>
            <p:nvPr/>
          </p:nvCxnSpPr>
          <p:spPr>
            <a:xfrm flipV="1">
              <a:off x="2791030" y="3726324"/>
              <a:ext cx="1" cy="13495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34877" y="6228020"/>
              <a:ext cx="2179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  <a:sym typeface="Symbol"/>
                </a:rPr>
                <a:t> = {</a:t>
              </a:r>
              <a:r>
                <a:rPr lang="en-CA" dirty="0" err="1" smtClean="0">
                  <a:latin typeface="+mn-lt"/>
                  <a:sym typeface="Symbol"/>
                </a:rPr>
                <a:t>alice</a:t>
              </a:r>
              <a:r>
                <a:rPr lang="en-CA" dirty="0" smtClean="0">
                  <a:latin typeface="+mn-lt"/>
                  <a:sym typeface="Symbol"/>
                </a:rPr>
                <a:t>, bob, chuck}</a:t>
              </a:r>
              <a:endParaRPr lang="en-CA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1698" y="3968368"/>
              <a:ext cx="689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{bob}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81195" y="5579948"/>
              <a:ext cx="1310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{bob, chuck}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5136278" y="4284276"/>
              <a:ext cx="1" cy="13495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98370" y="3923764"/>
              <a:ext cx="731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{</a:t>
              </a:r>
              <a:r>
                <a:rPr lang="en-CA" dirty="0" err="1" smtClean="0">
                  <a:latin typeface="+mn-lt"/>
                </a:rPr>
                <a:t>alice</a:t>
              </a:r>
              <a:r>
                <a:rPr lang="en-CA" dirty="0" smtClean="0">
                  <a:latin typeface="+mn-lt"/>
                </a:rPr>
                <a:t>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14" y="5579948"/>
              <a:ext cx="1355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{</a:t>
              </a:r>
              <a:r>
                <a:rPr lang="en-CA" dirty="0" err="1" smtClean="0">
                  <a:latin typeface="+mn-lt"/>
                </a:rPr>
                <a:t>alice</a:t>
              </a:r>
              <a:r>
                <a:rPr lang="en-CA" dirty="0" smtClean="0">
                  <a:latin typeface="+mn-lt"/>
                </a:rPr>
                <a:t>, chuck}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1264335" y="4239672"/>
              <a:ext cx="1" cy="13495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547664" y="3573016"/>
              <a:ext cx="936104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4" idx="3"/>
            </p:cNvCxnSpPr>
            <p:nvPr/>
          </p:nvCxnSpPr>
          <p:spPr>
            <a:xfrm>
              <a:off x="3170301" y="3541658"/>
              <a:ext cx="1689731" cy="463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835696" y="5949280"/>
              <a:ext cx="1158458" cy="3177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131840" y="5301208"/>
              <a:ext cx="1362101" cy="373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19672" y="4149080"/>
              <a:ext cx="1837206" cy="503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923928" y="4221088"/>
              <a:ext cx="936104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4170556" y="5949280"/>
              <a:ext cx="761484" cy="3514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1750741" y="5301208"/>
              <a:ext cx="733027" cy="3383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6012160" y="3645024"/>
            <a:ext cx="2976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+mn-lt"/>
              </a:rPr>
              <a:t>Node-set interpretation:</a:t>
            </a:r>
          </a:p>
          <a:p>
            <a:pPr defTabSz="360000"/>
            <a:r>
              <a:rPr lang="en-CA" dirty="0" smtClean="0">
                <a:latin typeface="Symbol" pitchFamily="18" charset="2"/>
              </a:rPr>
              <a:t>a</a:t>
            </a:r>
            <a:r>
              <a:rPr lang="en-CA" dirty="0" smtClean="0">
                <a:latin typeface="+mn-lt"/>
              </a:rPr>
              <a:t> = set of nodes </a:t>
            </a:r>
            <a:r>
              <a:rPr lang="en-CA" b="1" dirty="0" smtClean="0">
                <a:latin typeface="+mn-lt"/>
              </a:rPr>
              <a:t>not</a:t>
            </a:r>
            <a:r>
              <a:rPr lang="en-CA" dirty="0" smtClean="0">
                <a:latin typeface="+mn-lt"/>
              </a:rPr>
              <a:t> controlled</a:t>
            </a:r>
            <a:br>
              <a:rPr lang="en-CA" dirty="0" smtClean="0">
                <a:latin typeface="+mn-lt"/>
              </a:rPr>
            </a:br>
            <a:r>
              <a:rPr lang="en-CA" dirty="0" smtClean="0">
                <a:latin typeface="+mn-lt"/>
              </a:rPr>
              <a:t>	by adversary</a:t>
            </a: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10989" y="5516662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210" y="4699076"/>
            <a:ext cx="230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Adversary cannot affect</a:t>
            </a:r>
            <a:endParaRPr lang="en-CA" dirty="0">
              <a:latin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27494" y="4746812"/>
            <a:ext cx="887506" cy="209384"/>
          </a:xfrm>
          <a:custGeom>
            <a:avLst/>
            <a:gdLst>
              <a:gd name="connsiteX0" fmla="*/ 887506 w 887506"/>
              <a:gd name="connsiteY0" fmla="*/ 147917 h 209384"/>
              <a:gd name="connsiteX1" fmla="*/ 484094 w 887506"/>
              <a:gd name="connsiteY1" fmla="*/ 201706 h 209384"/>
              <a:gd name="connsiteX2" fmla="*/ 0 w 887506"/>
              <a:gd name="connsiteY2" fmla="*/ 0 h 20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6" h="209384">
                <a:moveTo>
                  <a:pt x="887506" y="147917"/>
                </a:moveTo>
                <a:cubicBezTo>
                  <a:pt x="759759" y="187138"/>
                  <a:pt x="632012" y="226359"/>
                  <a:pt x="484094" y="201706"/>
                </a:cubicBezTo>
                <a:cubicBezTo>
                  <a:pt x="336176" y="177053"/>
                  <a:pt x="168088" y="88526"/>
                  <a:pt x="0" y="0"/>
                </a:cubicBezTo>
              </a:path>
            </a:pathLst>
          </a:custGeom>
          <a:ln w="2222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78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Preventing storage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object has a </a:t>
            </a:r>
            <a:r>
              <a:rPr lang="en-CA" b="1" dirty="0" smtClean="0">
                <a:solidFill>
                  <a:srgbClr val="C00000"/>
                </a:solidFill>
              </a:rPr>
              <a:t>creation authority policy</a:t>
            </a:r>
            <a:r>
              <a:rPr lang="en-CA" dirty="0" smtClean="0"/>
              <a:t> </a:t>
            </a:r>
            <a:r>
              <a:rPr lang="en-CA" i="1" dirty="0" smtClean="0"/>
              <a:t>a</a:t>
            </a:r>
          </a:p>
          <a:p>
            <a:pPr lvl="1"/>
            <a:r>
              <a:rPr lang="en-CA" b="1" dirty="0" smtClean="0"/>
              <a:t>Authority policy</a:t>
            </a:r>
            <a:r>
              <a:rPr lang="en-CA" dirty="0" smtClean="0"/>
              <a:t> for short</a:t>
            </a:r>
          </a:p>
          <a:p>
            <a:pPr lvl="1"/>
            <a:r>
              <a:rPr lang="en-CA" dirty="0" smtClean="0"/>
              <a:t>Restricts ability to create new refs</a:t>
            </a:r>
          </a:p>
          <a:p>
            <a:pPr lvl="1"/>
            <a:r>
              <a:rPr lang="en-CA" dirty="0" smtClean="0"/>
              <a:t>Taken from same lattice as</a:t>
            </a:r>
            <a:br>
              <a:rPr lang="en-CA" dirty="0" smtClean="0"/>
            </a:br>
            <a:r>
              <a:rPr lang="en-CA" dirty="0" smtClean="0"/>
              <a:t>persistence policies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7189" y="4128385"/>
            <a:ext cx="2071786" cy="2374405"/>
            <a:chOff x="3536111" y="3356992"/>
            <a:chExt cx="2071786" cy="2374405"/>
          </a:xfrm>
        </p:grpSpPr>
        <p:grpSp>
          <p:nvGrpSpPr>
            <p:cNvPr id="6" name="Group 6"/>
            <p:cNvGrpSpPr/>
            <p:nvPr/>
          </p:nvGrpSpPr>
          <p:grpSpPr>
            <a:xfrm>
              <a:off x="3743908" y="3717032"/>
              <a:ext cx="1656184" cy="1656184"/>
              <a:chOff x="2987824" y="3717032"/>
              <a:chExt cx="1656184" cy="1656184"/>
            </a:xfrm>
          </p:grpSpPr>
          <p:sp>
            <p:nvSpPr>
              <p:cNvPr id="9" name="Diamond 8"/>
              <p:cNvSpPr/>
              <p:nvPr/>
            </p:nvSpPr>
            <p:spPr>
              <a:xfrm>
                <a:off x="2987824" y="3717032"/>
                <a:ext cx="1656184" cy="1656184"/>
              </a:xfrm>
              <a:prstGeom prst="diamond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53798" y="4221959"/>
                <a:ext cx="7242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</a:rPr>
                  <a:t>policy</a:t>
                </a:r>
              </a:p>
              <a:p>
                <a:pPr algn="ctr"/>
                <a:r>
                  <a:rPr lang="en-CA" dirty="0" smtClean="0">
                    <a:latin typeface="+mn-lt"/>
                  </a:rPr>
                  <a:t>levels</a:t>
                </a:r>
                <a:endParaRPr lang="en-CA" dirty="0"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550729" y="3356992"/>
              <a:ext cx="2042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no one can create ref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36111" y="5362065"/>
              <a:ext cx="2071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anyone can create ref</a:t>
              </a:r>
              <a:endParaRPr lang="en-CA" dirty="0">
                <a:latin typeface="+mn-lt"/>
              </a:endParaRPr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10989" y="5516662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</p:spTree>
    <p:extLst>
      <p:ext uri="{BB962C8B-B14F-4D97-AF65-F5344CB8AC3E}">
        <p14:creationId xmlns:p14="http://schemas.microsoft.com/office/powerpoint/2010/main" val="77118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Preventing storage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object has a </a:t>
            </a:r>
            <a:r>
              <a:rPr lang="en-CA" b="1" dirty="0" smtClean="0">
                <a:solidFill>
                  <a:srgbClr val="C00000"/>
                </a:solidFill>
              </a:rPr>
              <a:t>creation authority policy</a:t>
            </a:r>
            <a:r>
              <a:rPr lang="en-CA" dirty="0" smtClean="0"/>
              <a:t> </a:t>
            </a:r>
            <a:r>
              <a:rPr lang="en-CA" i="1" dirty="0" smtClean="0"/>
              <a:t>a</a:t>
            </a:r>
          </a:p>
          <a:p>
            <a:pPr lvl="1"/>
            <a:r>
              <a:rPr lang="en-CA" b="1" dirty="0" smtClean="0"/>
              <a:t>Authority policy</a:t>
            </a:r>
            <a:r>
              <a:rPr lang="en-CA" dirty="0" smtClean="0"/>
              <a:t> for short</a:t>
            </a:r>
          </a:p>
          <a:p>
            <a:pPr lvl="1"/>
            <a:r>
              <a:rPr lang="en-CA" dirty="0" smtClean="0"/>
              <a:t>Restricts ability to create new refs</a:t>
            </a:r>
          </a:p>
          <a:p>
            <a:pPr lvl="1"/>
            <a:r>
              <a:rPr lang="en-CA" dirty="0" smtClean="0"/>
              <a:t>Taken from same lattice as</a:t>
            </a:r>
            <a:br>
              <a:rPr lang="en-CA" dirty="0" smtClean="0"/>
            </a:br>
            <a:r>
              <a:rPr lang="en-CA" dirty="0" smtClean="0"/>
              <a:t>persistence policies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65118" y="4122777"/>
            <a:ext cx="2578335" cy="2455823"/>
            <a:chOff x="6396391" y="1927865"/>
            <a:chExt cx="2578335" cy="2455823"/>
          </a:xfrm>
        </p:grpSpPr>
        <p:grpSp>
          <p:nvGrpSpPr>
            <p:cNvPr id="12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14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19" name="Diamond 18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96391" y="1927865"/>
              <a:ext cx="2578335" cy="646331"/>
            </a:xfrm>
            <a:prstGeom prst="rect">
              <a:avLst/>
            </a:prstGeom>
            <a:noFill/>
          </p:spPr>
          <p:txBody>
            <a:bodyPr wrap="none" rtlCol="0" anchor="b" anchorCtr="1">
              <a:spAutoFit/>
            </a:bodyPr>
            <a:lstStyle/>
            <a:p>
              <a:pPr algn="ctr"/>
              <a:r>
                <a:rPr lang="en-CA" b="1" dirty="0" smtClean="0">
                  <a:latin typeface="+mn-lt"/>
                </a:rPr>
                <a:t>Node-set interpretation:</a:t>
              </a:r>
            </a:p>
            <a:p>
              <a:pPr algn="ctr"/>
              <a:r>
                <a:rPr lang="en-CA" dirty="0" smtClean="0">
                  <a:latin typeface="+mn-lt"/>
                </a:rPr>
                <a:t>Who can create reference?</a:t>
              </a:r>
              <a:endParaRPr lang="en-CA" dirty="0">
                <a:latin typeface="+mn-lt"/>
              </a:endParaRPr>
            </a:p>
          </p:txBody>
        </p:sp>
      </p:grp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10989" y="5516662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indent="-252000">
              <a:buFont typeface="+mj-lt"/>
              <a:buAutoNum type="arabicPeriod" startAt="3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</p:spTree>
    <p:extLst>
      <p:ext uri="{BB962C8B-B14F-4D97-AF65-F5344CB8AC3E}">
        <p14:creationId xmlns:p14="http://schemas.microsoft.com/office/powerpoint/2010/main" val="498881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Referential security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 smtClean="0"/>
              <a:t>Distributed systems span multiple trust domains</a:t>
            </a:r>
          </a:p>
          <a:p>
            <a:r>
              <a:rPr lang="en-CA" dirty="0" smtClean="0"/>
              <a:t>Natural to have cross-domain references</a:t>
            </a:r>
          </a:p>
          <a:p>
            <a:pPr lvl="1"/>
            <a:r>
              <a:rPr lang="en-CA" dirty="0" smtClean="0"/>
              <a:t>e.g., hyperlinks (web), foreign keys (DBs),</a:t>
            </a:r>
            <a:br>
              <a:rPr lang="en-CA" dirty="0" smtClean="0"/>
            </a:br>
            <a:r>
              <a:rPr lang="en-CA" dirty="0" smtClean="0"/>
              <a:t>CORBA, RMI, JPA+JTA, Fabric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0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Preventing storage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object has a </a:t>
            </a:r>
            <a:r>
              <a:rPr lang="en-CA" b="1" dirty="0" smtClean="0">
                <a:solidFill>
                  <a:srgbClr val="C00000"/>
                </a:solidFill>
              </a:rPr>
              <a:t>creation authority policy</a:t>
            </a:r>
            <a:r>
              <a:rPr lang="en-CA" dirty="0" smtClean="0"/>
              <a:t> </a:t>
            </a:r>
            <a:r>
              <a:rPr lang="en-CA" i="1" dirty="0" smtClean="0"/>
              <a:t>a</a:t>
            </a:r>
          </a:p>
          <a:p>
            <a:pPr lvl="1"/>
            <a:r>
              <a:rPr lang="en-CA" b="1" dirty="0" smtClean="0"/>
              <a:t>Authority policy</a:t>
            </a:r>
            <a:r>
              <a:rPr lang="en-CA" dirty="0" smtClean="0"/>
              <a:t> for short</a:t>
            </a:r>
          </a:p>
          <a:p>
            <a:pPr lvl="1"/>
            <a:r>
              <a:rPr lang="en-CA" dirty="0" smtClean="0"/>
              <a:t>Restricts ability to create new refs</a:t>
            </a:r>
          </a:p>
          <a:p>
            <a:pPr lvl="1"/>
            <a:r>
              <a:rPr lang="en-CA" dirty="0" smtClean="0"/>
              <a:t>Taken from same lattice as</a:t>
            </a:r>
            <a:br>
              <a:rPr lang="en-CA" dirty="0" smtClean="0"/>
            </a:br>
            <a:r>
              <a:rPr lang="en-CA" dirty="0" smtClean="0"/>
              <a:t>persistence policies</a:t>
            </a:r>
          </a:p>
          <a:p>
            <a:r>
              <a:rPr lang="en-CA" dirty="0" smtClean="0"/>
              <a:t>What if you don’t have authority?</a:t>
            </a:r>
          </a:p>
          <a:p>
            <a:pPr lvl="1"/>
            <a:r>
              <a:rPr lang="en-CA" b="1" dirty="0" smtClean="0"/>
              <a:t>(Hard) References</a:t>
            </a:r>
            <a:r>
              <a:rPr lang="en-CA" dirty="0" smtClean="0"/>
              <a:t> have referential integrity,</a:t>
            </a:r>
            <a:br>
              <a:rPr lang="en-CA" dirty="0" smtClean="0"/>
            </a:br>
            <a:r>
              <a:rPr lang="en-CA" dirty="0" smtClean="0"/>
              <a:t>require authority</a:t>
            </a:r>
          </a:p>
          <a:p>
            <a:pPr lvl="1"/>
            <a:r>
              <a:rPr lang="en-CA" b="1" dirty="0" smtClean="0"/>
              <a:t>Soft references</a:t>
            </a:r>
            <a:r>
              <a:rPr lang="en-CA" dirty="0" smtClean="0"/>
              <a:t> do not</a:t>
            </a:r>
            <a:endParaRPr lang="en-CA" dirty="0"/>
          </a:p>
        </p:txBody>
      </p:sp>
      <p:grpSp>
        <p:nvGrpSpPr>
          <p:cNvPr id="5" name="Group 10"/>
          <p:cNvGrpSpPr/>
          <p:nvPr/>
        </p:nvGrpSpPr>
        <p:grpSpPr>
          <a:xfrm>
            <a:off x="6427009" y="2206800"/>
            <a:ext cx="2517099" cy="2455823"/>
            <a:chOff x="6427009" y="1927865"/>
            <a:chExt cx="2517099" cy="2455823"/>
          </a:xfrm>
        </p:grpSpPr>
        <p:grpSp>
          <p:nvGrpSpPr>
            <p:cNvPr id="6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7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19" name="Diamond 18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427009" y="1927865"/>
              <a:ext cx="2517099" cy="646331"/>
            </a:xfrm>
            <a:prstGeom prst="rect">
              <a:avLst/>
            </a:prstGeom>
            <a:noFill/>
          </p:spPr>
          <p:txBody>
            <a:bodyPr wrap="none" rtlCol="0" anchor="b" anchorCtr="1">
              <a:spAutoFit/>
            </a:bodyPr>
            <a:lstStyle/>
            <a:p>
              <a:pPr algn="ctr"/>
              <a:r>
                <a:rPr lang="en-CA" b="1" dirty="0" smtClean="0">
                  <a:latin typeface="+mn-lt"/>
                </a:rPr>
                <a:t>Host-set interpretation:</a:t>
              </a:r>
            </a:p>
            <a:p>
              <a:pPr algn="ctr"/>
              <a:r>
                <a:rPr lang="en-CA" dirty="0" smtClean="0">
                  <a:latin typeface="+mn-lt"/>
                </a:rPr>
                <a:t>Who can create reference?</a:t>
              </a:r>
              <a:endParaRPr lang="en-CA" dirty="0">
                <a:latin typeface="+mn-lt"/>
              </a:endParaRPr>
            </a:p>
          </p:txBody>
        </p:sp>
      </p:grp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11200" y="5515200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  <a:endParaRPr lang="en-CA" dirty="0" smtClean="0">
              <a:latin typeface="Cronos Pro" pitchFamily="1" charset="-18"/>
            </a:endParaRPr>
          </a:p>
          <a:p>
            <a:pPr marL="252000" lvl="0" indent="-252000">
              <a:buClr>
                <a:srgbClr val="00B050"/>
              </a:buClr>
              <a:buFont typeface="Wingdings" pitchFamily="2" charset="2"/>
              <a:buChar char="ü"/>
            </a:pPr>
            <a:r>
              <a:rPr lang="en-CA" dirty="0" smtClean="0">
                <a:solidFill>
                  <a:srgbClr val="002060"/>
                </a:solidFill>
                <a:latin typeface="Cronos Pro"/>
              </a:rPr>
              <a:t>Prevent storage attacks</a:t>
            </a:r>
            <a:endParaRPr lang="en-CA" dirty="0">
              <a:solidFill>
                <a:srgbClr val="000000"/>
              </a:solidFill>
              <a:latin typeface="Cronos Pro" pitchFamily="1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661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5137091" y="5418906"/>
            <a:ext cx="1004153" cy="770623"/>
            <a:chOff x="5137091" y="5466689"/>
            <a:chExt cx="1004153" cy="770623"/>
          </a:xfrm>
        </p:grpSpPr>
        <p:grpSp>
          <p:nvGrpSpPr>
            <p:cNvPr id="173" name="Group 172"/>
            <p:cNvGrpSpPr/>
            <p:nvPr/>
          </p:nvGrpSpPr>
          <p:grpSpPr>
            <a:xfrm>
              <a:off x="5137091" y="5466689"/>
              <a:ext cx="1004153" cy="400110"/>
              <a:chOff x="5137091" y="5466689"/>
              <a:chExt cx="1004153" cy="400110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5137091" y="5466689"/>
                <a:ext cx="949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+mn-lt"/>
                  </a:rPr>
                  <a:t>hard ref</a:t>
                </a:r>
                <a:endParaRPr lang="en-CA" sz="2000" dirty="0">
                  <a:latin typeface="+mn-lt"/>
                </a:endParaRPr>
              </a:p>
            </p:txBody>
          </p:sp>
          <p:cxnSp>
            <p:nvCxnSpPr>
              <p:cNvPr id="178" name="Straight Arrow Connector 177"/>
              <p:cNvCxnSpPr/>
              <p:nvPr/>
            </p:nvCxnSpPr>
            <p:spPr>
              <a:xfrm>
                <a:off x="5137091" y="5809156"/>
                <a:ext cx="100415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5137091" y="5837202"/>
              <a:ext cx="1004153" cy="400110"/>
              <a:chOff x="5137091" y="5466689"/>
              <a:chExt cx="1004153" cy="400110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5137091" y="5466689"/>
                <a:ext cx="87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+mn-lt"/>
                  </a:rPr>
                  <a:t>soft ref</a:t>
                </a:r>
                <a:endParaRPr lang="en-CA" sz="2000" dirty="0">
                  <a:latin typeface="+mn-lt"/>
                </a:endParaRPr>
              </a:p>
            </p:txBody>
          </p:sp>
          <p:cxnSp>
            <p:nvCxnSpPr>
              <p:cNvPr id="176" name="Straight Arrow Connector 175"/>
              <p:cNvCxnSpPr/>
              <p:nvPr/>
            </p:nvCxnSpPr>
            <p:spPr>
              <a:xfrm>
                <a:off x="5137091" y="5809156"/>
                <a:ext cx="100415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37865" y="1600200"/>
            <a:ext cx="2927924" cy="3781968"/>
            <a:chOff x="837865" y="1159200"/>
            <a:chExt cx="2927924" cy="3781968"/>
          </a:xfrm>
        </p:grpSpPr>
        <p:sp>
          <p:nvSpPr>
            <p:cNvPr id="167" name="Rounded Rectangle 166"/>
            <p:cNvSpPr/>
            <p:nvPr/>
          </p:nvSpPr>
          <p:spPr>
            <a:xfrm>
              <a:off x="837865" y="1318491"/>
              <a:ext cx="2519697" cy="3293140"/>
            </a:xfrm>
            <a:prstGeom prst="roundRect">
              <a:avLst>
                <a:gd name="adj" fmla="val 5949"/>
              </a:avLst>
            </a:prstGeom>
            <a:solidFill>
              <a:srgbClr val="D2E0FF"/>
            </a:solidFill>
            <a:ln>
              <a:solidFill>
                <a:srgbClr val="216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356703" y="11592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+mn-lt"/>
                </a:rPr>
                <a:t>A</a:t>
              </a:r>
              <a:endParaRPr lang="en-CA" sz="2800" dirty="0">
                <a:latin typeface="+mn-lt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255985" y="4541058"/>
              <a:ext cx="1180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2000" dirty="0" smtClean="0">
                  <a:latin typeface="+mn-lt"/>
                </a:rPr>
                <a:t>p = {</a:t>
              </a:r>
              <a:r>
                <a:rPr lang="en-CA" sz="2000" dirty="0" err="1" smtClean="0">
                  <a:latin typeface="+mn-lt"/>
                </a:rPr>
                <a:t>alice</a:t>
              </a:r>
              <a:r>
                <a:rPr lang="en-CA" sz="2000" dirty="0" smtClean="0">
                  <a:latin typeface="+mn-lt"/>
                </a:rPr>
                <a:t>}</a:t>
              </a:r>
              <a:endParaRPr lang="en-CA" sz="2000" b="0" dirty="0" smtClean="0">
                <a:latin typeface="+mn-l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878823" y="1600200"/>
            <a:ext cx="2628217" cy="3781968"/>
            <a:chOff x="3878823" y="1159200"/>
            <a:chExt cx="2628217" cy="3781968"/>
          </a:xfrm>
        </p:grpSpPr>
        <p:sp>
          <p:nvSpPr>
            <p:cNvPr id="164" name="Rounded Rectangle 163"/>
            <p:cNvSpPr/>
            <p:nvPr/>
          </p:nvSpPr>
          <p:spPr>
            <a:xfrm>
              <a:off x="3878823" y="1317600"/>
              <a:ext cx="2262421" cy="3293140"/>
            </a:xfrm>
            <a:prstGeom prst="roundRect">
              <a:avLst>
                <a:gd name="adj" fmla="val 5949"/>
              </a:avLst>
            </a:prstGeom>
            <a:solidFill>
              <a:srgbClr val="D2E0FF"/>
            </a:solidFill>
            <a:ln>
              <a:solidFill>
                <a:srgbClr val="216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139632" y="11592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latin typeface="+mn-lt"/>
                </a:rPr>
                <a:t>B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086667" y="4541058"/>
              <a:ext cx="1133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2000" dirty="0" smtClean="0">
                  <a:latin typeface="+mn-lt"/>
                </a:rPr>
                <a:t>p = {bob}</a:t>
              </a:r>
              <a:endParaRPr lang="en-CA" sz="2000" b="0" dirty="0" smtClean="0">
                <a:latin typeface="+mn-lt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37865" y="4031571"/>
            <a:ext cx="1597745" cy="1051564"/>
            <a:chOff x="837865" y="3590571"/>
            <a:chExt cx="1597745" cy="1051564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082" y="3903895"/>
              <a:ext cx="305310" cy="424916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1129804" y="3590571"/>
              <a:ext cx="1013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itinerary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37865" y="4242025"/>
              <a:ext cx="1597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a = {</a:t>
              </a:r>
              <a:r>
                <a:rPr lang="en-CA" sz="2000" dirty="0" err="1" smtClean="0">
                  <a:latin typeface="+mn-lt"/>
                </a:rPr>
                <a:t>alice,bob</a:t>
              </a:r>
              <a:r>
                <a:rPr lang="en-CA" sz="2000" dirty="0" smtClean="0">
                  <a:latin typeface="+mn-lt"/>
                </a:rPr>
                <a:t>}</a:t>
              </a:r>
              <a:endParaRPr lang="en-CA" sz="2000" dirty="0">
                <a:latin typeface="+mn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51725" y="1728988"/>
            <a:ext cx="1158267" cy="1051564"/>
            <a:chOff x="1651725" y="1287988"/>
            <a:chExt cx="1158267" cy="1051564"/>
          </a:xfrm>
        </p:grpSpPr>
        <p:sp>
          <p:nvSpPr>
            <p:cNvPr id="155" name="TextBox 154"/>
            <p:cNvSpPr txBox="1"/>
            <p:nvPr/>
          </p:nvSpPr>
          <p:spPr>
            <a:xfrm>
              <a:off x="1918625" y="1287988"/>
              <a:ext cx="624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err="1" smtClean="0">
                  <a:latin typeface="+mn-lt"/>
                </a:rPr>
                <a:t>alice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651725" y="1939442"/>
              <a:ext cx="1158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a = {</a:t>
              </a:r>
              <a:r>
                <a:rPr lang="en-CA" sz="2000" dirty="0" err="1" smtClean="0">
                  <a:latin typeface="+mn-lt"/>
                </a:rPr>
                <a:t>alice</a:t>
              </a:r>
              <a:r>
                <a:rPr lang="en-CA" sz="2000" dirty="0" smtClean="0">
                  <a:latin typeface="+mn-lt"/>
                </a:rPr>
                <a:t>}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00" y="1666800"/>
              <a:ext cx="475200" cy="292891"/>
            </a:xfrm>
            <a:prstGeom prst="rect">
              <a:avLst/>
            </a:prstGeom>
          </p:spPr>
        </p:pic>
      </p:grpSp>
      <p:sp>
        <p:nvSpPr>
          <p:cNvPr id="114" name="Freeform 113"/>
          <p:cNvSpPr/>
          <p:nvPr/>
        </p:nvSpPr>
        <p:spPr>
          <a:xfrm>
            <a:off x="1636737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Freeform 114"/>
          <p:cNvSpPr/>
          <p:nvPr/>
        </p:nvSpPr>
        <p:spPr>
          <a:xfrm flipH="1">
            <a:off x="2639874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636737" y="3581968"/>
            <a:ext cx="0" cy="54847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5064369" y="4031571"/>
            <a:ext cx="1111266" cy="1051564"/>
            <a:chOff x="5064369" y="3590571"/>
            <a:chExt cx="1111266" cy="1051564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275" y="3903165"/>
              <a:ext cx="475456" cy="426377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5292386" y="3590571"/>
              <a:ext cx="655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Lyon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64369" y="4242025"/>
              <a:ext cx="1111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a = {bob}</a:t>
              </a:r>
              <a:endParaRPr lang="en-CA" sz="2000" dirty="0">
                <a:latin typeface="+mn-lt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420669" y="1728988"/>
            <a:ext cx="1111266" cy="1051564"/>
            <a:chOff x="1675224" y="1287988"/>
            <a:chExt cx="1111266" cy="1051564"/>
          </a:xfrm>
        </p:grpSpPr>
        <p:sp>
          <p:nvSpPr>
            <p:cNvPr id="149" name="TextBox 148"/>
            <p:cNvSpPr txBox="1"/>
            <p:nvPr/>
          </p:nvSpPr>
          <p:spPr>
            <a:xfrm>
              <a:off x="1942126" y="1287988"/>
              <a:ext cx="577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bob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75224" y="1939442"/>
              <a:ext cx="1111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a = {bob}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55" y="1666800"/>
              <a:ext cx="475200" cy="292891"/>
            </a:xfrm>
            <a:prstGeom prst="rect">
              <a:avLst/>
            </a:prstGeom>
          </p:spPr>
        </p:pic>
      </p:grpSp>
      <p:sp>
        <p:nvSpPr>
          <p:cNvPr id="119" name="Freeform 118"/>
          <p:cNvSpPr/>
          <p:nvPr/>
        </p:nvSpPr>
        <p:spPr>
          <a:xfrm>
            <a:off x="4382182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Freeform 119"/>
          <p:cNvSpPr/>
          <p:nvPr/>
        </p:nvSpPr>
        <p:spPr>
          <a:xfrm flipH="1">
            <a:off x="5385319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Freeform 120"/>
          <p:cNvSpPr/>
          <p:nvPr/>
        </p:nvSpPr>
        <p:spPr>
          <a:xfrm>
            <a:off x="1867359" y="3581238"/>
            <a:ext cx="2442043" cy="927740"/>
          </a:xfrm>
          <a:custGeom>
            <a:avLst/>
            <a:gdLst>
              <a:gd name="connsiteX0" fmla="*/ 2506337 w 2506337"/>
              <a:gd name="connsiteY0" fmla="*/ 0 h 749147"/>
              <a:gd name="connsiteX1" fmla="*/ 2073925 w 2506337"/>
              <a:gd name="connsiteY1" fmla="*/ 385591 h 749147"/>
              <a:gd name="connsiteX2" fmla="*/ 1063128 w 2506337"/>
              <a:gd name="connsiteY2" fmla="*/ 680292 h 749147"/>
              <a:gd name="connsiteX3" fmla="*/ 0 w 2506337"/>
              <a:gd name="connsiteY3" fmla="*/ 749147 h 749147"/>
              <a:gd name="connsiteX0" fmla="*/ 2506337 w 2506337"/>
              <a:gd name="connsiteY0" fmla="*/ 0 h 749147"/>
              <a:gd name="connsiteX1" fmla="*/ 2073925 w 2506337"/>
              <a:gd name="connsiteY1" fmla="*/ 385591 h 749147"/>
              <a:gd name="connsiteX2" fmla="*/ 1063128 w 2506337"/>
              <a:gd name="connsiteY2" fmla="*/ 680292 h 749147"/>
              <a:gd name="connsiteX3" fmla="*/ 0 w 2506337"/>
              <a:gd name="connsiteY3" fmla="*/ 749147 h 749147"/>
              <a:gd name="connsiteX0" fmla="*/ 2506337 w 2506337"/>
              <a:gd name="connsiteY0" fmla="*/ 0 h 749147"/>
              <a:gd name="connsiteX1" fmla="*/ 2073925 w 2506337"/>
              <a:gd name="connsiteY1" fmla="*/ 385591 h 749147"/>
              <a:gd name="connsiteX2" fmla="*/ 1063128 w 2506337"/>
              <a:gd name="connsiteY2" fmla="*/ 680292 h 749147"/>
              <a:gd name="connsiteX3" fmla="*/ 0 w 2506337"/>
              <a:gd name="connsiteY3" fmla="*/ 749147 h 749147"/>
              <a:gd name="connsiteX0" fmla="*/ 2506337 w 2506337"/>
              <a:gd name="connsiteY0" fmla="*/ 0 h 749147"/>
              <a:gd name="connsiteX1" fmla="*/ 2073925 w 2506337"/>
              <a:gd name="connsiteY1" fmla="*/ 385591 h 749147"/>
              <a:gd name="connsiteX2" fmla="*/ 1063128 w 2506337"/>
              <a:gd name="connsiteY2" fmla="*/ 680292 h 749147"/>
              <a:gd name="connsiteX3" fmla="*/ 0 w 2506337"/>
              <a:gd name="connsiteY3" fmla="*/ 749147 h 749147"/>
              <a:gd name="connsiteX0" fmla="*/ 2442043 w 2442043"/>
              <a:gd name="connsiteY0" fmla="*/ 0 h 927740"/>
              <a:gd name="connsiteX1" fmla="*/ 2073925 w 2442043"/>
              <a:gd name="connsiteY1" fmla="*/ 564184 h 927740"/>
              <a:gd name="connsiteX2" fmla="*/ 1063128 w 2442043"/>
              <a:gd name="connsiteY2" fmla="*/ 858885 h 927740"/>
              <a:gd name="connsiteX3" fmla="*/ 0 w 2442043"/>
              <a:gd name="connsiteY3" fmla="*/ 927740 h 92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043" h="927740">
                <a:moveTo>
                  <a:pt x="2442043" y="0"/>
                </a:moveTo>
                <a:cubicBezTo>
                  <a:pt x="2439748" y="136103"/>
                  <a:pt x="2303744" y="421037"/>
                  <a:pt x="2073925" y="564184"/>
                </a:cubicBezTo>
                <a:cubicBezTo>
                  <a:pt x="1844106" y="707331"/>
                  <a:pt x="1408782" y="798292"/>
                  <a:pt x="1063128" y="858885"/>
                </a:cubicBezTo>
                <a:cubicBezTo>
                  <a:pt x="717474" y="919478"/>
                  <a:pt x="358737" y="923609"/>
                  <a:pt x="0" y="92774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Freeform 121"/>
          <p:cNvSpPr/>
          <p:nvPr/>
        </p:nvSpPr>
        <p:spPr>
          <a:xfrm>
            <a:off x="2891958" y="3583675"/>
            <a:ext cx="2421689" cy="977384"/>
          </a:xfrm>
          <a:custGeom>
            <a:avLst/>
            <a:gdLst>
              <a:gd name="connsiteX0" fmla="*/ 0 w 2424500"/>
              <a:gd name="connsiteY0" fmla="*/ 0 h 822625"/>
              <a:gd name="connsiteX1" fmla="*/ 518259 w 2424500"/>
              <a:gd name="connsiteY1" fmla="*/ 419969 h 822625"/>
              <a:gd name="connsiteX2" fmla="*/ 1956875 w 2424500"/>
              <a:gd name="connsiteY2" fmla="*/ 780368 h 822625"/>
              <a:gd name="connsiteX3" fmla="*/ 2424500 w 2424500"/>
              <a:gd name="connsiteY3" fmla="*/ 801217 h 822625"/>
              <a:gd name="connsiteX0" fmla="*/ 0 w 2424500"/>
              <a:gd name="connsiteY0" fmla="*/ 0 h 815406"/>
              <a:gd name="connsiteX1" fmla="*/ 518259 w 2424500"/>
              <a:gd name="connsiteY1" fmla="*/ 419969 h 815406"/>
              <a:gd name="connsiteX2" fmla="*/ 1956875 w 2424500"/>
              <a:gd name="connsiteY2" fmla="*/ 780368 h 815406"/>
              <a:gd name="connsiteX3" fmla="*/ 2424500 w 2424500"/>
              <a:gd name="connsiteY3" fmla="*/ 801217 h 815406"/>
              <a:gd name="connsiteX0" fmla="*/ 0 w 2424500"/>
              <a:gd name="connsiteY0" fmla="*/ 0 h 801229"/>
              <a:gd name="connsiteX1" fmla="*/ 518259 w 2424500"/>
              <a:gd name="connsiteY1" fmla="*/ 419969 h 801229"/>
              <a:gd name="connsiteX2" fmla="*/ 1596476 w 2424500"/>
              <a:gd name="connsiteY2" fmla="*/ 723776 h 801229"/>
              <a:gd name="connsiteX3" fmla="*/ 2424500 w 2424500"/>
              <a:gd name="connsiteY3" fmla="*/ 801217 h 801229"/>
              <a:gd name="connsiteX0" fmla="*/ 0 w 2424500"/>
              <a:gd name="connsiteY0" fmla="*/ 0 h 801229"/>
              <a:gd name="connsiteX1" fmla="*/ 518259 w 2424500"/>
              <a:gd name="connsiteY1" fmla="*/ 419969 h 801229"/>
              <a:gd name="connsiteX2" fmla="*/ 1596476 w 2424500"/>
              <a:gd name="connsiteY2" fmla="*/ 723776 h 801229"/>
              <a:gd name="connsiteX3" fmla="*/ 2424500 w 2424500"/>
              <a:gd name="connsiteY3" fmla="*/ 801217 h 801229"/>
              <a:gd name="connsiteX0" fmla="*/ 0 w 2424500"/>
              <a:gd name="connsiteY0" fmla="*/ 0 h 801229"/>
              <a:gd name="connsiteX1" fmla="*/ 518259 w 2424500"/>
              <a:gd name="connsiteY1" fmla="*/ 419969 h 801229"/>
              <a:gd name="connsiteX2" fmla="*/ 1596476 w 2424500"/>
              <a:gd name="connsiteY2" fmla="*/ 723776 h 801229"/>
              <a:gd name="connsiteX3" fmla="*/ 2424500 w 2424500"/>
              <a:gd name="connsiteY3" fmla="*/ 801217 h 801229"/>
              <a:gd name="connsiteX0" fmla="*/ 0 w 2424500"/>
              <a:gd name="connsiteY0" fmla="*/ 0 h 801229"/>
              <a:gd name="connsiteX1" fmla="*/ 75069 w 2424500"/>
              <a:gd name="connsiteY1" fmla="*/ 135088 h 801229"/>
              <a:gd name="connsiteX2" fmla="*/ 518259 w 2424500"/>
              <a:gd name="connsiteY2" fmla="*/ 419969 h 801229"/>
              <a:gd name="connsiteX3" fmla="*/ 1596476 w 2424500"/>
              <a:gd name="connsiteY3" fmla="*/ 723776 h 801229"/>
              <a:gd name="connsiteX4" fmla="*/ 2424500 w 2424500"/>
              <a:gd name="connsiteY4" fmla="*/ 801217 h 801229"/>
              <a:gd name="connsiteX0" fmla="*/ 0 w 2424500"/>
              <a:gd name="connsiteY0" fmla="*/ 0 h 801229"/>
              <a:gd name="connsiteX1" fmla="*/ 75069 w 2424500"/>
              <a:gd name="connsiteY1" fmla="*/ 135088 h 801229"/>
              <a:gd name="connsiteX2" fmla="*/ 518259 w 2424500"/>
              <a:gd name="connsiteY2" fmla="*/ 419969 h 801229"/>
              <a:gd name="connsiteX3" fmla="*/ 1596476 w 2424500"/>
              <a:gd name="connsiteY3" fmla="*/ 723776 h 801229"/>
              <a:gd name="connsiteX4" fmla="*/ 2424500 w 2424500"/>
              <a:gd name="connsiteY4" fmla="*/ 801217 h 801229"/>
              <a:gd name="connsiteX0" fmla="*/ 0 w 2424500"/>
              <a:gd name="connsiteY0" fmla="*/ 0 h 801229"/>
              <a:gd name="connsiteX1" fmla="*/ 75069 w 2424500"/>
              <a:gd name="connsiteY1" fmla="*/ 135088 h 801229"/>
              <a:gd name="connsiteX2" fmla="*/ 518259 w 2424500"/>
              <a:gd name="connsiteY2" fmla="*/ 419969 h 801229"/>
              <a:gd name="connsiteX3" fmla="*/ 1596476 w 2424500"/>
              <a:gd name="connsiteY3" fmla="*/ 723776 h 801229"/>
              <a:gd name="connsiteX4" fmla="*/ 2424500 w 2424500"/>
              <a:gd name="connsiteY4" fmla="*/ 801217 h 801229"/>
              <a:gd name="connsiteX0" fmla="*/ 34682 w 2459182"/>
              <a:gd name="connsiteY0" fmla="*/ 0 h 801229"/>
              <a:gd name="connsiteX1" fmla="*/ 36079 w 2459182"/>
              <a:gd name="connsiteY1" fmla="*/ 57082 h 801229"/>
              <a:gd name="connsiteX2" fmla="*/ 552941 w 2459182"/>
              <a:gd name="connsiteY2" fmla="*/ 419969 h 801229"/>
              <a:gd name="connsiteX3" fmla="*/ 1631158 w 2459182"/>
              <a:gd name="connsiteY3" fmla="*/ 723776 h 801229"/>
              <a:gd name="connsiteX4" fmla="*/ 2459182 w 2459182"/>
              <a:gd name="connsiteY4" fmla="*/ 801217 h 801229"/>
              <a:gd name="connsiteX0" fmla="*/ 31708 w 2460541"/>
              <a:gd name="connsiteY0" fmla="*/ 0 h 970241"/>
              <a:gd name="connsiteX1" fmla="*/ 37438 w 2460541"/>
              <a:gd name="connsiteY1" fmla="*/ 226094 h 970241"/>
              <a:gd name="connsiteX2" fmla="*/ 554300 w 2460541"/>
              <a:gd name="connsiteY2" fmla="*/ 588981 h 970241"/>
              <a:gd name="connsiteX3" fmla="*/ 1632517 w 2460541"/>
              <a:gd name="connsiteY3" fmla="*/ 892788 h 970241"/>
              <a:gd name="connsiteX4" fmla="*/ 2460541 w 2460541"/>
              <a:gd name="connsiteY4" fmla="*/ 970229 h 970241"/>
              <a:gd name="connsiteX0" fmla="*/ 36643 w 2458332"/>
              <a:gd name="connsiteY0" fmla="*/ 0 h 977384"/>
              <a:gd name="connsiteX1" fmla="*/ 35229 w 2458332"/>
              <a:gd name="connsiteY1" fmla="*/ 233237 h 977384"/>
              <a:gd name="connsiteX2" fmla="*/ 552091 w 2458332"/>
              <a:gd name="connsiteY2" fmla="*/ 596124 h 977384"/>
              <a:gd name="connsiteX3" fmla="*/ 1630308 w 2458332"/>
              <a:gd name="connsiteY3" fmla="*/ 899931 h 977384"/>
              <a:gd name="connsiteX4" fmla="*/ 2458332 w 2458332"/>
              <a:gd name="connsiteY4" fmla="*/ 977372 h 977384"/>
              <a:gd name="connsiteX0" fmla="*/ 36643 w 2458332"/>
              <a:gd name="connsiteY0" fmla="*/ 0 h 977384"/>
              <a:gd name="connsiteX1" fmla="*/ 35229 w 2458332"/>
              <a:gd name="connsiteY1" fmla="*/ 233237 h 977384"/>
              <a:gd name="connsiteX2" fmla="*/ 552091 w 2458332"/>
              <a:gd name="connsiteY2" fmla="*/ 596124 h 977384"/>
              <a:gd name="connsiteX3" fmla="*/ 1630308 w 2458332"/>
              <a:gd name="connsiteY3" fmla="*/ 899931 h 977384"/>
              <a:gd name="connsiteX4" fmla="*/ 2458332 w 2458332"/>
              <a:gd name="connsiteY4" fmla="*/ 977372 h 977384"/>
              <a:gd name="connsiteX0" fmla="*/ 39623 w 2461312"/>
              <a:gd name="connsiteY0" fmla="*/ 0 h 977384"/>
              <a:gd name="connsiteX1" fmla="*/ 38209 w 2461312"/>
              <a:gd name="connsiteY1" fmla="*/ 233237 h 977384"/>
              <a:gd name="connsiteX2" fmla="*/ 555071 w 2461312"/>
              <a:gd name="connsiteY2" fmla="*/ 596124 h 977384"/>
              <a:gd name="connsiteX3" fmla="*/ 1633288 w 2461312"/>
              <a:gd name="connsiteY3" fmla="*/ 899931 h 977384"/>
              <a:gd name="connsiteX4" fmla="*/ 2461312 w 2461312"/>
              <a:gd name="connsiteY4" fmla="*/ 977372 h 977384"/>
              <a:gd name="connsiteX0" fmla="*/ 41398 w 2463087"/>
              <a:gd name="connsiteY0" fmla="*/ 0 h 977384"/>
              <a:gd name="connsiteX1" fmla="*/ 37602 w 2463087"/>
              <a:gd name="connsiteY1" fmla="*/ 176087 h 977384"/>
              <a:gd name="connsiteX2" fmla="*/ 556846 w 2463087"/>
              <a:gd name="connsiteY2" fmla="*/ 596124 h 977384"/>
              <a:gd name="connsiteX3" fmla="*/ 1635063 w 2463087"/>
              <a:gd name="connsiteY3" fmla="*/ 899931 h 977384"/>
              <a:gd name="connsiteX4" fmla="*/ 2463087 w 2463087"/>
              <a:gd name="connsiteY4" fmla="*/ 977372 h 977384"/>
              <a:gd name="connsiteX0" fmla="*/ 3807 w 2425496"/>
              <a:gd name="connsiteY0" fmla="*/ 0 h 977384"/>
              <a:gd name="connsiteX1" fmla="*/ 11 w 2425496"/>
              <a:gd name="connsiteY1" fmla="*/ 176087 h 977384"/>
              <a:gd name="connsiteX2" fmla="*/ 519255 w 2425496"/>
              <a:gd name="connsiteY2" fmla="*/ 596124 h 977384"/>
              <a:gd name="connsiteX3" fmla="*/ 1597472 w 2425496"/>
              <a:gd name="connsiteY3" fmla="*/ 899931 h 977384"/>
              <a:gd name="connsiteX4" fmla="*/ 2425496 w 2425496"/>
              <a:gd name="connsiteY4" fmla="*/ 977372 h 977384"/>
              <a:gd name="connsiteX0" fmla="*/ 3807 w 2425496"/>
              <a:gd name="connsiteY0" fmla="*/ 0 h 977384"/>
              <a:gd name="connsiteX1" fmla="*/ 11 w 2425496"/>
              <a:gd name="connsiteY1" fmla="*/ 176087 h 977384"/>
              <a:gd name="connsiteX2" fmla="*/ 519255 w 2425496"/>
              <a:gd name="connsiteY2" fmla="*/ 596124 h 977384"/>
              <a:gd name="connsiteX3" fmla="*/ 1597472 w 2425496"/>
              <a:gd name="connsiteY3" fmla="*/ 899931 h 977384"/>
              <a:gd name="connsiteX4" fmla="*/ 2425496 w 2425496"/>
              <a:gd name="connsiteY4" fmla="*/ 977372 h 977384"/>
              <a:gd name="connsiteX0" fmla="*/ 3856 w 2425545"/>
              <a:gd name="connsiteY0" fmla="*/ 0 h 977384"/>
              <a:gd name="connsiteX1" fmla="*/ 60 w 2425545"/>
              <a:gd name="connsiteY1" fmla="*/ 176087 h 977384"/>
              <a:gd name="connsiteX2" fmla="*/ 519304 w 2425545"/>
              <a:gd name="connsiteY2" fmla="*/ 596124 h 977384"/>
              <a:gd name="connsiteX3" fmla="*/ 1597521 w 2425545"/>
              <a:gd name="connsiteY3" fmla="*/ 899931 h 977384"/>
              <a:gd name="connsiteX4" fmla="*/ 2425545 w 2425545"/>
              <a:gd name="connsiteY4" fmla="*/ 977372 h 977384"/>
              <a:gd name="connsiteX0" fmla="*/ 3856 w 2425545"/>
              <a:gd name="connsiteY0" fmla="*/ 0 h 977384"/>
              <a:gd name="connsiteX1" fmla="*/ 60 w 2425545"/>
              <a:gd name="connsiteY1" fmla="*/ 176087 h 977384"/>
              <a:gd name="connsiteX2" fmla="*/ 519304 w 2425545"/>
              <a:gd name="connsiteY2" fmla="*/ 596124 h 977384"/>
              <a:gd name="connsiteX3" fmla="*/ 1597521 w 2425545"/>
              <a:gd name="connsiteY3" fmla="*/ 899931 h 977384"/>
              <a:gd name="connsiteX4" fmla="*/ 2425545 w 2425545"/>
              <a:gd name="connsiteY4" fmla="*/ 977372 h 977384"/>
              <a:gd name="connsiteX0" fmla="*/ 3856 w 2425545"/>
              <a:gd name="connsiteY0" fmla="*/ 0 h 977384"/>
              <a:gd name="connsiteX1" fmla="*/ 60 w 2425545"/>
              <a:gd name="connsiteY1" fmla="*/ 176087 h 977384"/>
              <a:gd name="connsiteX2" fmla="*/ 519304 w 2425545"/>
              <a:gd name="connsiteY2" fmla="*/ 596124 h 977384"/>
              <a:gd name="connsiteX3" fmla="*/ 1597521 w 2425545"/>
              <a:gd name="connsiteY3" fmla="*/ 899931 h 977384"/>
              <a:gd name="connsiteX4" fmla="*/ 2425545 w 2425545"/>
              <a:gd name="connsiteY4" fmla="*/ 977372 h 977384"/>
              <a:gd name="connsiteX0" fmla="*/ 3811 w 2425500"/>
              <a:gd name="connsiteY0" fmla="*/ 0 h 977384"/>
              <a:gd name="connsiteX1" fmla="*/ 15 w 2425500"/>
              <a:gd name="connsiteY1" fmla="*/ 176087 h 977384"/>
              <a:gd name="connsiteX2" fmla="*/ 519259 w 2425500"/>
              <a:gd name="connsiteY2" fmla="*/ 596124 h 977384"/>
              <a:gd name="connsiteX3" fmla="*/ 1597476 w 2425500"/>
              <a:gd name="connsiteY3" fmla="*/ 899931 h 977384"/>
              <a:gd name="connsiteX4" fmla="*/ 2425500 w 2425500"/>
              <a:gd name="connsiteY4" fmla="*/ 977372 h 977384"/>
              <a:gd name="connsiteX0" fmla="*/ 0 w 2421689"/>
              <a:gd name="connsiteY0" fmla="*/ 0 h 977384"/>
              <a:gd name="connsiteX1" fmla="*/ 515448 w 2421689"/>
              <a:gd name="connsiteY1" fmla="*/ 596124 h 977384"/>
              <a:gd name="connsiteX2" fmla="*/ 1593665 w 2421689"/>
              <a:gd name="connsiteY2" fmla="*/ 899931 h 977384"/>
              <a:gd name="connsiteX3" fmla="*/ 2421689 w 2421689"/>
              <a:gd name="connsiteY3" fmla="*/ 977372 h 977384"/>
              <a:gd name="connsiteX0" fmla="*/ 0 w 2421689"/>
              <a:gd name="connsiteY0" fmla="*/ 0 h 977384"/>
              <a:gd name="connsiteX1" fmla="*/ 515448 w 2421689"/>
              <a:gd name="connsiteY1" fmla="*/ 596124 h 977384"/>
              <a:gd name="connsiteX2" fmla="*/ 1593665 w 2421689"/>
              <a:gd name="connsiteY2" fmla="*/ 899931 h 977384"/>
              <a:gd name="connsiteX3" fmla="*/ 2421689 w 2421689"/>
              <a:gd name="connsiteY3" fmla="*/ 977372 h 97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689" h="977384">
                <a:moveTo>
                  <a:pt x="0" y="0"/>
                </a:moveTo>
                <a:cubicBezTo>
                  <a:pt x="29944" y="341623"/>
                  <a:pt x="249837" y="446136"/>
                  <a:pt x="515448" y="596124"/>
                </a:cubicBezTo>
                <a:cubicBezTo>
                  <a:pt x="781692" y="716765"/>
                  <a:pt x="1275958" y="836390"/>
                  <a:pt x="1593665" y="899931"/>
                </a:cubicBezTo>
                <a:cubicBezTo>
                  <a:pt x="1911372" y="963472"/>
                  <a:pt x="2293117" y="977869"/>
                  <a:pt x="2421689" y="977372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4" name="Group 123"/>
          <p:cNvGrpSpPr/>
          <p:nvPr/>
        </p:nvGrpSpPr>
        <p:grpSpPr>
          <a:xfrm>
            <a:off x="1057604" y="2779387"/>
            <a:ext cx="1158267" cy="1051564"/>
            <a:chOff x="1057604" y="2338387"/>
            <a:chExt cx="1158267" cy="1051564"/>
          </a:xfrm>
        </p:grpSpPr>
        <p:sp>
          <p:nvSpPr>
            <p:cNvPr id="144" name="TextBox 143"/>
            <p:cNvSpPr txBox="1"/>
            <p:nvPr/>
          </p:nvSpPr>
          <p:spPr>
            <a:xfrm>
              <a:off x="1313571" y="2338387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docs</a:t>
              </a:r>
              <a:endParaRPr lang="en-CA" sz="2000" dirty="0">
                <a:latin typeface="+mn-lt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057604" y="2989841"/>
              <a:ext cx="1158267" cy="400110"/>
              <a:chOff x="1057604" y="2989841"/>
              <a:chExt cx="1158267" cy="400110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567008" y="3107227"/>
                <a:ext cx="153451" cy="210743"/>
              </a:xfrm>
              <a:prstGeom prst="rect">
                <a:avLst/>
              </a:prstGeom>
              <a:solidFill>
                <a:srgbClr val="D2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057604" y="2989841"/>
                <a:ext cx="1158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a = {</a:t>
                </a:r>
                <a:r>
                  <a:rPr lang="en-CA" sz="2000" dirty="0" err="1" smtClean="0">
                    <a:latin typeface="+mn-lt"/>
                  </a:rPr>
                  <a:t>alice</a:t>
                </a:r>
                <a:r>
                  <a:rPr lang="en-CA" sz="2000" dirty="0" smtClean="0">
                    <a:latin typeface="+mn-lt"/>
                  </a:rPr>
                  <a:t>}</a:t>
                </a:r>
                <a:endParaRPr lang="en-CA" sz="2000" dirty="0">
                  <a:latin typeface="+mn-lt"/>
                </a:endParaRPr>
              </a:p>
            </p:txBody>
          </p:sp>
        </p:grp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400" y="2718000"/>
              <a:ext cx="475200" cy="292891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2313311" y="2779387"/>
            <a:ext cx="1158267" cy="1051564"/>
            <a:chOff x="2313311" y="2338387"/>
            <a:chExt cx="1158267" cy="1051564"/>
          </a:xfrm>
        </p:grpSpPr>
        <p:sp>
          <p:nvSpPr>
            <p:cNvPr id="139" name="TextBox 138"/>
            <p:cNvSpPr txBox="1"/>
            <p:nvPr/>
          </p:nvSpPr>
          <p:spPr>
            <a:xfrm>
              <a:off x="2452260" y="2338387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photos</a:t>
              </a:r>
              <a:endParaRPr lang="en-CA" sz="2000" dirty="0">
                <a:latin typeface="+mn-lt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313311" y="2989841"/>
              <a:ext cx="1158267" cy="400110"/>
              <a:chOff x="2313311" y="2989841"/>
              <a:chExt cx="1158267" cy="40011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834373" y="3107227"/>
                <a:ext cx="153451" cy="210743"/>
              </a:xfrm>
              <a:prstGeom prst="rect">
                <a:avLst/>
              </a:prstGeom>
              <a:solidFill>
                <a:srgbClr val="D2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2313311" y="2989841"/>
                <a:ext cx="1158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a = {</a:t>
                </a:r>
                <a:r>
                  <a:rPr lang="en-CA" sz="2000" dirty="0" err="1" smtClean="0">
                    <a:latin typeface="+mn-lt"/>
                  </a:rPr>
                  <a:t>alice</a:t>
                </a:r>
                <a:r>
                  <a:rPr lang="en-CA" sz="2000" dirty="0" smtClean="0">
                    <a:latin typeface="+mn-lt"/>
                  </a:rPr>
                  <a:t>}</a:t>
                </a:r>
                <a:endParaRPr lang="en-CA" sz="2000" dirty="0">
                  <a:latin typeface="+mn-lt"/>
                </a:endParaRPr>
              </a:p>
            </p:txBody>
          </p:sp>
        </p:grp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800" y="2718000"/>
              <a:ext cx="475200" cy="292891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3826548" y="2779387"/>
            <a:ext cx="1111266" cy="1051564"/>
            <a:chOff x="3826548" y="2338387"/>
            <a:chExt cx="1111266" cy="1051564"/>
          </a:xfrm>
        </p:grpSpPr>
        <p:sp>
          <p:nvSpPr>
            <p:cNvPr id="134" name="TextBox 133"/>
            <p:cNvSpPr txBox="1"/>
            <p:nvPr/>
          </p:nvSpPr>
          <p:spPr>
            <a:xfrm>
              <a:off x="4059016" y="2338387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docs</a:t>
              </a:r>
              <a:endParaRPr lang="en-CA" sz="2000" dirty="0">
                <a:latin typeface="+mn-lt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826548" y="2989841"/>
              <a:ext cx="1111266" cy="400110"/>
              <a:chOff x="3826548" y="2989841"/>
              <a:chExt cx="1111266" cy="40011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4233790" y="3107227"/>
                <a:ext cx="296784" cy="210743"/>
              </a:xfrm>
              <a:prstGeom prst="rect">
                <a:avLst/>
              </a:prstGeom>
              <a:solidFill>
                <a:srgbClr val="D2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826548" y="2989841"/>
                <a:ext cx="11112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a = {bob}</a:t>
                </a:r>
                <a:endParaRPr lang="en-CA" sz="2000" dirty="0">
                  <a:latin typeface="+mn-lt"/>
                </a:endParaRPr>
              </a:p>
            </p:txBody>
          </p:sp>
        </p:grp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200" y="2718000"/>
              <a:ext cx="475200" cy="292891"/>
            </a:xfrm>
            <a:prstGeom prst="rect">
              <a:avLst/>
            </a:prstGeom>
          </p:spPr>
        </p:pic>
      </p:grpSp>
      <p:cxnSp>
        <p:nvCxnSpPr>
          <p:cNvPr id="127" name="Straight Arrow Connector 126"/>
          <p:cNvCxnSpPr/>
          <p:nvPr/>
        </p:nvCxnSpPr>
        <p:spPr>
          <a:xfrm>
            <a:off x="5620002" y="3581968"/>
            <a:ext cx="0" cy="54847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5082255" y="2779387"/>
            <a:ext cx="1111266" cy="1051564"/>
            <a:chOff x="5082255" y="2338387"/>
            <a:chExt cx="1111266" cy="1051564"/>
          </a:xfrm>
        </p:grpSpPr>
        <p:sp>
          <p:nvSpPr>
            <p:cNvPr id="129" name="TextBox 128"/>
            <p:cNvSpPr txBox="1"/>
            <p:nvPr/>
          </p:nvSpPr>
          <p:spPr>
            <a:xfrm>
              <a:off x="5197705" y="2338387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photos</a:t>
              </a:r>
              <a:endParaRPr lang="en-CA" sz="2000" dirty="0">
                <a:latin typeface="+mn-lt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5082255" y="2989841"/>
              <a:ext cx="1111266" cy="400110"/>
              <a:chOff x="5082255" y="2989841"/>
              <a:chExt cx="1111266" cy="40011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5508104" y="3107227"/>
                <a:ext cx="153451" cy="210743"/>
              </a:xfrm>
              <a:prstGeom prst="rect">
                <a:avLst/>
              </a:prstGeom>
              <a:solidFill>
                <a:srgbClr val="D2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082255" y="2989841"/>
                <a:ext cx="11112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a = {bob}</a:t>
                </a:r>
                <a:endParaRPr lang="en-CA" sz="2000" dirty="0">
                  <a:latin typeface="+mn-lt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600" y="2718000"/>
              <a:ext cx="475200" cy="292891"/>
            </a:xfrm>
            <a:prstGeom prst="rect">
              <a:avLst/>
            </a:prstGeom>
          </p:spPr>
        </p:pic>
      </p:grpSp>
      <p:sp>
        <p:nvSpPr>
          <p:cNvPr id="180" name="Rectangle 179"/>
          <p:cNvSpPr/>
          <p:nvPr/>
        </p:nvSpPr>
        <p:spPr>
          <a:xfrm>
            <a:off x="0" y="5436592"/>
            <a:ext cx="1944216" cy="1421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1" name="Rectangle 180"/>
          <p:cNvSpPr/>
          <p:nvPr/>
        </p:nvSpPr>
        <p:spPr>
          <a:xfrm>
            <a:off x="7199784" y="5436592"/>
            <a:ext cx="1944216" cy="1421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/>
        </p:nvGrpSpPr>
        <p:grpSpPr>
          <a:xfrm>
            <a:off x="6427009" y="2483799"/>
            <a:ext cx="2517099" cy="2178824"/>
            <a:chOff x="6427009" y="2204864"/>
            <a:chExt cx="2517099" cy="2178824"/>
          </a:xfrm>
        </p:grpSpPr>
        <p:grpSp>
          <p:nvGrpSpPr>
            <p:cNvPr id="20" name="Group 26"/>
            <p:cNvGrpSpPr/>
            <p:nvPr/>
          </p:nvGrpSpPr>
          <p:grpSpPr>
            <a:xfrm>
              <a:off x="6437541" y="2564904"/>
              <a:ext cx="2496030" cy="1818784"/>
              <a:chOff x="6581557" y="3059668"/>
              <a:chExt cx="2496030" cy="1818784"/>
            </a:xfrm>
          </p:grpSpPr>
          <p:grpSp>
            <p:nvGrpSpPr>
              <p:cNvPr id="22" name="Group 25"/>
              <p:cNvGrpSpPr/>
              <p:nvPr/>
            </p:nvGrpSpPr>
            <p:grpSpPr>
              <a:xfrm>
                <a:off x="7308306" y="3429000"/>
                <a:ext cx="1080120" cy="1080120"/>
                <a:chOff x="7308304" y="3415332"/>
                <a:chExt cx="1080120" cy="1080120"/>
              </a:xfrm>
            </p:grpSpPr>
            <p:sp>
              <p:nvSpPr>
                <p:cNvPr id="34" name="Diamond 33"/>
                <p:cNvSpPr/>
                <p:nvPr/>
              </p:nvSpPr>
              <p:spPr>
                <a:xfrm>
                  <a:off x="7308304" y="3415332"/>
                  <a:ext cx="1080120" cy="1080120"/>
                </a:xfrm>
                <a:prstGeom prst="diamond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486246" y="3632227"/>
                  <a:ext cx="7242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 smtClean="0">
                      <a:latin typeface="+mn-lt"/>
                    </a:rPr>
                    <a:t>policy</a:t>
                  </a:r>
                </a:p>
                <a:p>
                  <a:pPr algn="ctr"/>
                  <a:r>
                    <a:rPr lang="en-CA" dirty="0" smtClean="0">
                      <a:latin typeface="+mn-lt"/>
                    </a:rPr>
                    <a:t>levels</a:t>
                  </a:r>
                  <a:endParaRPr lang="en-CA" dirty="0">
                    <a:latin typeface="+mn-lt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469098" y="3059668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/>
                  <a:t>⊤</a:t>
                </a:r>
                <a:r>
                  <a:rPr lang="en-CA" dirty="0" smtClean="0">
                    <a:solidFill>
                      <a:srgbClr val="000000"/>
                    </a:solidFill>
                    <a:latin typeface="Cronos Pro"/>
                    <a:sym typeface="Symbol"/>
                  </a:rPr>
                  <a:t> = </a:t>
                </a:r>
                <a:endParaRPr lang="en-CA" dirty="0" smtClean="0">
                  <a:latin typeface="+mn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93098" y="4509120"/>
                <a:ext cx="151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 smtClean="0">
                    <a:latin typeface="+mn-lt"/>
                    <a:sym typeface="Symbol"/>
                  </a:rPr>
                  <a:t> = {</a:t>
                </a:r>
                <a:r>
                  <a:rPr lang="en-CA" dirty="0" err="1" smtClean="0">
                    <a:latin typeface="+mn-lt"/>
                    <a:sym typeface="Symbol"/>
                  </a:rPr>
                  <a:t>alice,bob</a:t>
                </a:r>
                <a:r>
                  <a:rPr lang="en-CA" dirty="0" smtClean="0">
                    <a:latin typeface="+mn-lt"/>
                    <a:sym typeface="Symbol"/>
                  </a:rPr>
                  <a:t>}</a:t>
                </a:r>
                <a:endParaRPr lang="en-CA" dirty="0">
                  <a:latin typeface="+mn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581557" y="3784394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dirty="0" smtClean="0">
                    <a:latin typeface="+mn-lt"/>
                  </a:rPr>
                  <a:t>{</a:t>
                </a:r>
                <a:r>
                  <a:rPr lang="en-CA" dirty="0" err="1" smtClean="0">
                    <a:latin typeface="+mn-lt"/>
                  </a:rPr>
                  <a:t>alice</a:t>
                </a:r>
                <a:r>
                  <a:rPr lang="en-CA" dirty="0" smtClean="0">
                    <a:latin typeface="+mn-lt"/>
                  </a:rPr>
                  <a:t>}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388424" y="3784394"/>
                <a:ext cx="6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+mn-lt"/>
                  </a:rPr>
                  <a:t>{bob}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427009" y="2204864"/>
              <a:ext cx="2517099" cy="369332"/>
            </a:xfrm>
            <a:prstGeom prst="rect">
              <a:avLst/>
            </a:prstGeom>
            <a:noFill/>
          </p:spPr>
          <p:txBody>
            <a:bodyPr wrap="none" rtlCol="0" anchor="b" anchorCtr="1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Who can create reference?</a:t>
              </a:r>
              <a:endParaRPr lang="en-CA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873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Adversary controls some nodes</a:t>
            </a:r>
          </a:p>
          <a:p>
            <a:pPr lvl="1"/>
            <a:r>
              <a:rPr lang="en-CA" dirty="0" smtClean="0"/>
              <a:t>Can modify some objects       affect program state</a:t>
            </a:r>
          </a:p>
          <a:p>
            <a:pPr lvl="1"/>
            <a:r>
              <a:rPr lang="en-CA" dirty="0" smtClean="0"/>
              <a:t>Can affect decision to create references</a:t>
            </a:r>
          </a:p>
          <a:p>
            <a:pPr lvl="1"/>
            <a:endParaRPr lang="en-CA" dirty="0"/>
          </a:p>
          <a:p>
            <a:r>
              <a:rPr lang="en-CA" dirty="0" smtClean="0"/>
              <a:t>To enforce authority, type system tracks:</a:t>
            </a:r>
          </a:p>
          <a:p>
            <a:pPr lvl="1"/>
            <a:r>
              <a:rPr lang="en-CA" dirty="0" smtClean="0"/>
              <a:t>Integrity of values</a:t>
            </a:r>
          </a:p>
          <a:p>
            <a:pPr lvl="1"/>
            <a:r>
              <a:rPr lang="en-CA" dirty="0" smtClean="0"/>
              <a:t>Integrity of control flow</a:t>
            </a:r>
          </a:p>
          <a:p>
            <a:pPr lvl="1"/>
            <a:endParaRPr lang="en-CA" dirty="0" smtClean="0"/>
          </a:p>
          <a:p>
            <a:pPr lvl="2"/>
            <a:r>
              <a:rPr lang="en-CA" i="1" dirty="0" smtClean="0"/>
              <a:t>pc</a:t>
            </a:r>
            <a:r>
              <a:rPr lang="en-CA" dirty="0" smtClean="0"/>
              <a:t> bounds authority of references created by </a:t>
            </a:r>
            <a:r>
              <a:rPr lang="en-CA" i="1" dirty="0" smtClean="0"/>
              <a:t>e</a:t>
            </a:r>
            <a:endParaRPr lang="en-CA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4788024" y="2450032"/>
            <a:ext cx="419100" cy="0"/>
          </a:xfrm>
          <a:prstGeom prst="line">
            <a:avLst/>
          </a:prstGeom>
          <a:noFill/>
          <a:ln w="76200" cap="flat">
            <a:solidFill>
              <a:srgbClr val="80808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691680" y="3255367"/>
            <a:ext cx="2024913" cy="461665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4F81BD"/>
                </a:solidFill>
                <a:latin typeface="Calibri" pitchFamily="34" charset="0"/>
              </a:rPr>
              <a:t>if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L </a:t>
            </a:r>
            <a:r>
              <a:rPr lang="en-CA" sz="2400" dirty="0" smtClean="0">
                <a:solidFill>
                  <a:srgbClr val="4F81BD"/>
                </a:solidFill>
                <a:latin typeface="Calibri" pitchFamily="34" charset="0"/>
              </a:rPr>
              <a:t>then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n-CA" sz="2400" kern="0" dirty="0" err="1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x.f</a:t>
            </a:r>
            <a:r>
              <a:rPr lang="en-CA" sz="2400" kern="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 = o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13214" t="42278" r="2298" b="34075"/>
          <a:stretch>
            <a:fillRect/>
          </a:stretch>
        </p:blipFill>
        <p:spPr bwMode="auto">
          <a:xfrm>
            <a:off x="1322891" y="5373216"/>
            <a:ext cx="27624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32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Policies on reference types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Reference types have policies too</a:t>
                </a:r>
              </a:p>
              <a:p>
                <a:pPr lvl="1"/>
                <a:r>
                  <a:rPr lang="en-CA" dirty="0" smtClean="0"/>
                  <a:t>Persistence policy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i="1" dirty="0" smtClean="0"/>
              </a:p>
              <a:p>
                <a:pPr lvl="2"/>
                <a:r>
                  <a:rPr lang="en-CA" dirty="0" smtClean="0"/>
                  <a:t>Lower bound on persistence of referent</a:t>
                </a:r>
              </a:p>
              <a:p>
                <a:pPr lvl="2"/>
                <a:r>
                  <a:rPr lang="en-CA" dirty="0" smtClean="0"/>
                  <a:t>Ensures persistence failures are handled when using ref</a:t>
                </a:r>
              </a:p>
              <a:p>
                <a:pPr lvl="1"/>
                <a:r>
                  <a:rPr lang="en-CA" dirty="0" smtClean="0"/>
                  <a:t>Authority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A" dirty="0" smtClean="0"/>
              </a:p>
              <a:p>
                <a:pPr lvl="2"/>
                <a:r>
                  <a:rPr lang="en-CA" dirty="0" smtClean="0"/>
                  <a:t>Upper bound on authority required by referent</a:t>
                </a:r>
              </a:p>
              <a:p>
                <a:pPr lvl="2"/>
                <a:r>
                  <a:rPr lang="en-CA" dirty="0" smtClean="0"/>
                  <a:t>Prevents storage attacks: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dirty="0" smtClean="0"/>
                  <a:t> authority to copy ref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Subtyping </a:t>
                </a:r>
                <a:r>
                  <a:rPr lang="en-CA" dirty="0" err="1" smtClean="0"/>
                  <a:t>contravariant</a:t>
                </a:r>
                <a:r>
                  <a:rPr lang="en-CA" dirty="0" smtClean="0"/>
                  <a:t>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dirty="0" smtClean="0"/>
                  <a:t>, covariant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8" t="-1684" b="-5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Symbol" pitchFamily="18" charset="2"/>
              </a:rPr>
              <a:t>l</a:t>
            </a:r>
            <a:r>
              <a:rPr lang="en-CA" baseline="-25000" dirty="0" err="1" smtClean="0"/>
              <a:t>persist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35709"/>
          </a:xfrm>
        </p:spPr>
        <p:txBody>
          <a:bodyPr/>
          <a:lstStyle/>
          <a:p>
            <a:pPr>
              <a:buSzPct val="114000"/>
              <a:buFont typeface="Cronos Pro" panose="020C05020304030203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soft </a:t>
            </a:r>
            <a:r>
              <a:rPr lang="en-CA" sz="2800" i="1" dirty="0" smtClean="0">
                <a:latin typeface="Calibri" panose="020F0502020204030204" pitchFamily="34" charset="0"/>
              </a:rPr>
              <a:t>e</a:t>
            </a:r>
            <a:r>
              <a:rPr lang="en-CA" dirty="0"/>
              <a:t> </a:t>
            </a:r>
            <a:r>
              <a:rPr lang="en-CA" dirty="0" smtClean="0"/>
              <a:t>– creates soft ref out of hard ref</a:t>
            </a:r>
          </a:p>
          <a:p>
            <a:pPr>
              <a:buSzPct val="114000"/>
              <a:buFont typeface="Cronos Pro" panose="020C05020304030203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exists </a:t>
            </a:r>
            <a:r>
              <a:rPr lang="en-CA" sz="2800" i="1" dirty="0" smtClean="0">
                <a:latin typeface="Calibri" panose="020F0502020204030204" pitchFamily="34" charset="0"/>
              </a:rPr>
              <a:t>v</a:t>
            </a:r>
            <a:r>
              <a:rPr lang="en-CA" sz="2800" dirty="0" smtClean="0">
                <a:latin typeface="Calibri" panose="020F0502020204030204" pitchFamily="34" charset="0"/>
              </a:rPr>
              <a:t> as </a:t>
            </a:r>
            <a:r>
              <a:rPr lang="en-CA" sz="2800" i="1" dirty="0" smtClean="0">
                <a:latin typeface="Calibri" panose="020F0502020204030204" pitchFamily="34" charset="0"/>
              </a:rPr>
              <a:t>x</a:t>
            </a:r>
            <a:r>
              <a:rPr lang="en-CA" sz="2800" dirty="0" smtClean="0">
                <a:latin typeface="Calibri" panose="020F0502020204030204" pitchFamily="34" charset="0"/>
              </a:rPr>
              <a:t>: </a:t>
            </a:r>
            <a:r>
              <a:rPr lang="en-CA" sz="2800" i="1" dirty="0" smtClean="0">
                <a:latin typeface="Calibri" panose="020F0502020204030204" pitchFamily="34" charset="0"/>
              </a:rPr>
              <a:t>e</a:t>
            </a:r>
            <a:r>
              <a:rPr lang="en-CA" sz="2800" baseline="-25000" dirty="0" smtClean="0">
                <a:latin typeface="Calibri" panose="020F0502020204030204" pitchFamily="34" charset="0"/>
              </a:rPr>
              <a:t>1</a:t>
            </a:r>
            <a:r>
              <a:rPr lang="en-CA" sz="2800" dirty="0" smtClean="0">
                <a:latin typeface="Calibri" panose="020F0502020204030204" pitchFamily="34" charset="0"/>
              </a:rPr>
              <a:t> else </a:t>
            </a:r>
            <a:r>
              <a:rPr lang="en-CA" sz="2800" i="1" dirty="0" smtClean="0">
                <a:latin typeface="Calibri" panose="020F0502020204030204" pitchFamily="34" charset="0"/>
              </a:rPr>
              <a:t>e</a:t>
            </a:r>
            <a:r>
              <a:rPr lang="en-CA" sz="2800" baseline="-25000" dirty="0" smtClean="0">
                <a:latin typeface="Calibri" panose="020F0502020204030204" pitchFamily="34" charset="0"/>
              </a:rPr>
              <a:t>2</a:t>
            </a:r>
            <a:endParaRPr lang="en-CA" dirty="0" smtClean="0"/>
          </a:p>
          <a:p>
            <a:pPr lvl="1"/>
            <a:r>
              <a:rPr lang="en-CA" dirty="0" smtClean="0"/>
              <a:t>checks whether soft ref still valid</a:t>
            </a:r>
            <a:br>
              <a:rPr lang="en-CA" dirty="0" smtClean="0"/>
            </a:br>
            <a:r>
              <a:rPr lang="en-CA" dirty="0" smtClean="0"/>
              <a:t>(if yes, promotes to hard ref)</a:t>
            </a:r>
          </a:p>
          <a:p>
            <a:pPr>
              <a:buSzPct val="114000"/>
              <a:buFont typeface="Cronos Pro" panose="020C05020304030203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try </a:t>
            </a:r>
            <a:r>
              <a:rPr lang="en-CA" sz="2800" i="1" dirty="0" smtClean="0">
                <a:latin typeface="Calibri" panose="020F0502020204030204" pitchFamily="34" charset="0"/>
              </a:rPr>
              <a:t>e</a:t>
            </a:r>
            <a:r>
              <a:rPr lang="en-CA" sz="2800" baseline="-25000" dirty="0" smtClean="0">
                <a:latin typeface="Calibri" panose="020F0502020204030204" pitchFamily="34" charset="0"/>
              </a:rPr>
              <a:t>1</a:t>
            </a:r>
            <a:r>
              <a:rPr lang="en-CA" sz="2800" dirty="0" smtClean="0">
                <a:latin typeface="Calibri" panose="020F0502020204030204" pitchFamily="34" charset="0"/>
              </a:rPr>
              <a:t> catch </a:t>
            </a:r>
            <a:r>
              <a:rPr lang="en-CA" sz="2800" i="1" dirty="0" smtClean="0">
                <a:latin typeface="Calibri" panose="020F0502020204030204" pitchFamily="34" charset="0"/>
              </a:rPr>
              <a:t>p</a:t>
            </a:r>
            <a:r>
              <a:rPr lang="en-CA" sz="2800" dirty="0" smtClean="0">
                <a:latin typeface="Calibri" panose="020F0502020204030204" pitchFamily="34" charset="0"/>
              </a:rPr>
              <a:t>: </a:t>
            </a:r>
            <a:r>
              <a:rPr lang="en-CA" sz="2800" i="1" dirty="0" smtClean="0">
                <a:latin typeface="Calibri" panose="020F0502020204030204" pitchFamily="34" charset="0"/>
              </a:rPr>
              <a:t>e</a:t>
            </a:r>
            <a:r>
              <a:rPr lang="en-CA" sz="2800" baseline="-25000" dirty="0" smtClean="0">
                <a:latin typeface="Calibri" panose="020F0502020204030204" pitchFamily="34" charset="0"/>
              </a:rPr>
              <a:t>2</a:t>
            </a:r>
            <a:r>
              <a:rPr lang="en-CA" dirty="0" smtClean="0"/>
              <a:t> – persistence-failure handler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5434" t="45861" r="14113" b="32642"/>
          <a:stretch>
            <a:fillRect/>
          </a:stretch>
        </p:blipFill>
        <p:spPr bwMode="auto">
          <a:xfrm>
            <a:off x="467544" y="1628800"/>
            <a:ext cx="8208912" cy="19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4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Symbol" pitchFamily="18" charset="2"/>
              </a:rPr>
              <a:t>l</a:t>
            </a:r>
            <a:r>
              <a:rPr lang="en-CA" baseline="-25000" dirty="0" err="1" smtClean="0"/>
              <a:t>persist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35709"/>
          </a:xfrm>
        </p:spPr>
        <p:txBody>
          <a:bodyPr/>
          <a:lstStyle/>
          <a:p>
            <a:r>
              <a:rPr lang="en-CA" dirty="0" smtClean="0"/>
              <a:t>Operational semantics</a:t>
            </a:r>
          </a:p>
          <a:p>
            <a:pPr lvl="1"/>
            <a:r>
              <a:rPr lang="en-CA" dirty="0" smtClean="0"/>
              <a:t>Machine configuration: &lt;</a:t>
            </a:r>
            <a:r>
              <a:rPr lang="en-CA" i="1" dirty="0" smtClean="0"/>
              <a:t>e</a:t>
            </a:r>
            <a:r>
              <a:rPr lang="en-CA" dirty="0" smtClean="0"/>
              <a:t>, </a:t>
            </a:r>
            <a:r>
              <a:rPr lang="en-CA" i="1" dirty="0" smtClean="0"/>
              <a:t>M</a:t>
            </a:r>
            <a:r>
              <a:rPr lang="en-CA" dirty="0" smtClean="0"/>
              <a:t>&gt;</a:t>
            </a:r>
          </a:p>
          <a:p>
            <a:pPr lvl="1"/>
            <a:endParaRPr lang="en-CA" dirty="0" smtClean="0"/>
          </a:p>
          <a:p>
            <a:pPr lvl="1"/>
            <a:endParaRPr lang="en-CA" sz="2000" dirty="0" smtClean="0"/>
          </a:p>
          <a:p>
            <a:pPr lvl="1"/>
            <a:r>
              <a:rPr lang="en-CA" dirty="0" smtClean="0"/>
              <a:t>Small step: &lt;</a:t>
            </a:r>
            <a:r>
              <a:rPr lang="en-CA" i="1" dirty="0" smtClean="0"/>
              <a:t>e</a:t>
            </a:r>
            <a:r>
              <a:rPr lang="en-CA" baseline="-25000" dirty="0" smtClean="0"/>
              <a:t>1</a:t>
            </a:r>
            <a:r>
              <a:rPr lang="en-CA" dirty="0" smtClean="0"/>
              <a:t>, </a:t>
            </a:r>
            <a:r>
              <a:rPr lang="en-CA" i="1" dirty="0" smtClean="0"/>
              <a:t>M</a:t>
            </a:r>
            <a:r>
              <a:rPr lang="en-CA" baseline="-25000" dirty="0" smtClean="0"/>
              <a:t>1</a:t>
            </a:r>
            <a:r>
              <a:rPr lang="en-CA" dirty="0" smtClean="0"/>
              <a:t>&gt; </a:t>
            </a:r>
            <a:r>
              <a:rPr lang="en-CA" dirty="0" smtClean="0">
                <a:latin typeface="Symbol" pitchFamily="18" charset="2"/>
                <a:sym typeface="Symbol"/>
              </a:rPr>
              <a:t></a:t>
            </a:r>
            <a:r>
              <a:rPr lang="en-CA" dirty="0" smtClean="0"/>
              <a:t> &lt;</a:t>
            </a:r>
            <a:r>
              <a:rPr lang="en-CA" i="1" dirty="0" smtClean="0"/>
              <a:t>e</a:t>
            </a:r>
            <a:r>
              <a:rPr lang="en-CA" baseline="-25000" dirty="0" smtClean="0"/>
              <a:t>2</a:t>
            </a:r>
            <a:r>
              <a:rPr lang="en-CA" dirty="0" smtClean="0"/>
              <a:t>, </a:t>
            </a:r>
            <a:r>
              <a:rPr lang="en-CA" i="1" dirty="0" smtClean="0"/>
              <a:t>M</a:t>
            </a:r>
            <a:r>
              <a:rPr lang="en-CA" baseline="-25000" dirty="0" smtClean="0"/>
              <a:t>2</a:t>
            </a:r>
            <a:r>
              <a:rPr lang="en-CA" dirty="0" smtClean="0"/>
              <a:t>&gt;</a:t>
            </a:r>
          </a:p>
          <a:p>
            <a:pPr lvl="2"/>
            <a:r>
              <a:rPr lang="en-CA" dirty="0" smtClean="0"/>
              <a:t>Includes model of garbage collector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5434" t="45861" r="14113" b="32642"/>
          <a:stretch>
            <a:fillRect/>
          </a:stretch>
        </p:blipFill>
        <p:spPr bwMode="auto">
          <a:xfrm>
            <a:off x="467544" y="1628800"/>
            <a:ext cx="8208912" cy="19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220976" y="4581128"/>
            <a:ext cx="6367067" cy="1139354"/>
            <a:chOff x="2220976" y="4941168"/>
            <a:chExt cx="6367067" cy="1139354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72000" y="4941168"/>
              <a:ext cx="216024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220072" y="4941168"/>
              <a:ext cx="216024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 bwMode="auto">
            <a:xfrm>
              <a:off x="2220976" y="5157192"/>
              <a:ext cx="2639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Cronos Pro" pitchFamily="1" charset="-18"/>
                </a:rPr>
                <a:t>partially evaluated program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076056" y="5157192"/>
              <a:ext cx="351198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Cronos Pro" pitchFamily="1" charset="-18"/>
                </a:rPr>
                <a:t>program memory</a:t>
              </a:r>
            </a:p>
            <a:p>
              <a:pPr marL="180000" indent="-144000">
                <a:buFont typeface="Arial" pitchFamily="34" charset="0"/>
                <a:buChar char="•"/>
              </a:pPr>
              <a:r>
                <a:rPr lang="en-CA" dirty="0" smtClean="0">
                  <a:latin typeface="Cronos Pro" pitchFamily="1" charset="-18"/>
                </a:rPr>
                <a:t>maps typed locations </a:t>
              </a:r>
              <a:r>
                <a:rPr lang="en-CA" i="1" dirty="0" err="1" smtClean="0">
                  <a:latin typeface="Cronos Pro" pitchFamily="1" charset="-18"/>
                </a:rPr>
                <a:t>m</a:t>
              </a:r>
              <a:r>
                <a:rPr lang="en-CA" i="1" baseline="30000" dirty="0" err="1" smtClean="0">
                  <a:latin typeface="Cronos Pro" pitchFamily="1" charset="-18"/>
                </a:rPr>
                <a:t>S</a:t>
              </a:r>
              <a:r>
                <a:rPr lang="en-CA" dirty="0" smtClean="0">
                  <a:latin typeface="Cronos Pro" pitchFamily="1" charset="-18"/>
                </a:rPr>
                <a:t> to records</a:t>
              </a:r>
              <a:br>
                <a:rPr lang="en-CA" dirty="0" smtClean="0">
                  <a:latin typeface="Cronos Pro" pitchFamily="1" charset="-18"/>
                </a:rPr>
              </a:br>
              <a:r>
                <a:rPr lang="en-CA" dirty="0" smtClean="0">
                  <a:latin typeface="Cronos Pro" pitchFamily="1" charset="-18"/>
                </a:rPr>
                <a:t>or to </a:t>
              </a:r>
              <a:r>
                <a:rPr lang="en-CA" dirty="0" smtClean="0">
                  <a:latin typeface="Cronos Pro" pitchFamily="1" charset="-18"/>
                  <a:sym typeface="Symbol"/>
                </a:rPr>
                <a:t></a:t>
              </a:r>
              <a:r>
                <a:rPr lang="en-CA" dirty="0" smtClean="0">
                  <a:latin typeface="Cronos Pro" pitchFamily="1" charset="-18"/>
                </a:rPr>
                <a:t> if deleted</a:t>
              </a:r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 of the adversary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Between program steps, adversary can arbitrarily:</a:t>
            </a:r>
          </a:p>
          <a:p>
            <a:pPr lvl="1"/>
            <a:r>
              <a:rPr lang="en-CA" dirty="0"/>
              <a:t>Create new objects</a:t>
            </a:r>
          </a:p>
          <a:p>
            <a:pPr lvl="2"/>
            <a:r>
              <a:rPr lang="en-CA" dirty="0"/>
              <a:t>Objects must have low integrity &amp; low persistence</a:t>
            </a:r>
          </a:p>
          <a:p>
            <a:pPr lvl="1"/>
            <a:r>
              <a:rPr lang="en-CA" dirty="0"/>
              <a:t>Assign into low-integrity fields</a:t>
            </a:r>
          </a:p>
          <a:p>
            <a:pPr lvl="1"/>
            <a:r>
              <a:rPr lang="en-CA" dirty="0"/>
              <a:t>Delete low-persistence </a:t>
            </a:r>
            <a:r>
              <a:rPr lang="en-CA" dirty="0" smtClean="0"/>
              <a:t>objects</a:t>
            </a:r>
          </a:p>
          <a:p>
            <a:pPr lvl="1"/>
            <a:endParaRPr lang="en-CA" dirty="0"/>
          </a:p>
          <a:p>
            <a:r>
              <a:rPr lang="en-CA" dirty="0" smtClean="0"/>
              <a:t>Matches assumption: adversary has total control over its nodes</a:t>
            </a:r>
            <a:endParaRPr lang="en-CA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6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Proving </a:t>
            </a:r>
            <a:r>
              <a:rPr lang="en-CA" dirty="0"/>
              <a:t>r</a:t>
            </a:r>
            <a:r>
              <a:rPr lang="en-CA" dirty="0" smtClean="0"/>
              <a:t>eferential security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Idea: execution with adversary should be “equivalent” to execution without adversary</a:t>
            </a:r>
          </a:p>
          <a:p>
            <a:r>
              <a:rPr lang="en-CA" dirty="0" smtClean="0"/>
              <a:t>But memory locations may not match up</a:t>
            </a:r>
          </a:p>
          <a:p>
            <a:pPr lvl="1"/>
            <a:r>
              <a:rPr lang="en-CA" sz="2400" dirty="0" smtClean="0"/>
              <a:t>Relate traces using </a:t>
            </a:r>
            <a:r>
              <a:rPr lang="en-CA" sz="2400" b="1" dirty="0" smtClean="0">
                <a:solidFill>
                  <a:srgbClr val="C00000"/>
                </a:solidFill>
              </a:rPr>
              <a:t>homomorphism</a:t>
            </a:r>
            <a:r>
              <a:rPr lang="en-CA" sz="2400" dirty="0" smtClean="0"/>
              <a:t> </a:t>
            </a:r>
            <a:r>
              <a:rPr lang="en-CA" sz="2400" dirty="0">
                <a:latin typeface="Symbol" pitchFamily="18" charset="2"/>
              </a:rPr>
              <a:t>f</a:t>
            </a:r>
            <a:r>
              <a:rPr lang="en-CA" sz="2400" dirty="0" smtClean="0"/>
              <a:t> on typed locations</a:t>
            </a:r>
          </a:p>
          <a:p>
            <a:pPr lvl="1"/>
            <a:endParaRPr lang="en-CA" dirty="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5508104" y="4139788"/>
            <a:ext cx="31334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6000"/>
            <a:r>
              <a:rPr lang="en-CA" b="1" dirty="0" smtClean="0">
                <a:latin typeface="Cronos Pro" pitchFamily="1" charset="-18"/>
              </a:rPr>
              <a:t>Properties of </a:t>
            </a:r>
            <a:r>
              <a:rPr lang="en-CA" b="1" dirty="0" smtClean="0">
                <a:latin typeface="Symbol" panose="05050102010706020507" pitchFamily="18" charset="2"/>
              </a:rPr>
              <a:t>f</a:t>
            </a:r>
            <a:endParaRPr lang="en-CA" b="1" dirty="0" smtClean="0">
              <a:latin typeface="Cronos Pro" pitchFamily="1" charset="-18"/>
            </a:endParaRPr>
          </a:p>
          <a:p>
            <a:pPr marL="180000" indent="-144000">
              <a:buFont typeface="Arial" pitchFamily="34" charset="0"/>
              <a:buChar char="•"/>
            </a:pPr>
            <a:r>
              <a:rPr lang="en-CA" dirty="0" smtClean="0">
                <a:latin typeface="Cronos Pro" pitchFamily="1" charset="-18"/>
              </a:rPr>
              <a:t>Partial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en-CA" dirty="0" smtClean="0">
                <a:latin typeface="Cronos Pro" pitchFamily="1" charset="-18"/>
              </a:rPr>
              <a:t>Injective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en-CA" dirty="0" smtClean="0">
                <a:latin typeface="Cronos Pro" pitchFamily="1" charset="-18"/>
              </a:rPr>
              <a:t>Type-preserving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en-CA" dirty="0" smtClean="0">
                <a:latin typeface="Cronos Pro" pitchFamily="1" charset="-18"/>
              </a:rPr>
              <a:t>Isomorphic when restricted to:</a:t>
            </a:r>
            <a:endParaRPr lang="en-CA" dirty="0">
              <a:latin typeface="Cronos Pro" pitchFamily="1" charset="-18"/>
            </a:endParaRPr>
          </a:p>
          <a:p>
            <a:pPr marL="483750" lvl="1" indent="-234000">
              <a:buFont typeface="Cronos Pro" panose="020C0502030403020304" pitchFamily="34" charset="0"/>
              <a:buChar char="–"/>
            </a:pPr>
            <a:r>
              <a:rPr lang="en-CA" dirty="0" smtClean="0">
                <a:latin typeface="Cronos Pro" pitchFamily="1" charset="-18"/>
              </a:rPr>
              <a:t>high-integrity locations</a:t>
            </a:r>
          </a:p>
          <a:p>
            <a:pPr marL="483750" lvl="1" indent="-234000">
              <a:buFont typeface="Cronos Pro" panose="020C0502030403020304" pitchFamily="34" charset="0"/>
              <a:buChar char="–"/>
            </a:pPr>
            <a:r>
              <a:rPr lang="en-CA" dirty="0" smtClean="0">
                <a:latin typeface="Cronos Pro" pitchFamily="1" charset="-18"/>
              </a:rPr>
              <a:t>high-persistence locations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05889" y="5867980"/>
            <a:ext cx="2790952" cy="729372"/>
            <a:chOff x="2718842" y="5661248"/>
            <a:chExt cx="2790952" cy="729372"/>
          </a:xfrm>
        </p:grpSpPr>
        <p:grpSp>
          <p:nvGrpSpPr>
            <p:cNvPr id="37" name="Group 36"/>
            <p:cNvGrpSpPr/>
            <p:nvPr/>
          </p:nvGrpSpPr>
          <p:grpSpPr>
            <a:xfrm>
              <a:off x="2718842" y="5661248"/>
              <a:ext cx="2536332" cy="369332"/>
              <a:chOff x="2718842" y="5661248"/>
              <a:chExt cx="2536332" cy="36933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718842" y="5786596"/>
                <a:ext cx="144016" cy="144016"/>
              </a:xfrm>
              <a:prstGeom prst="rect">
                <a:avLst/>
              </a:prstGeom>
              <a:solidFill>
                <a:srgbClr val="A7C0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2843808" y="5661248"/>
                <a:ext cx="24113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Cronos Pro" pitchFamily="1" charset="-18"/>
                  </a:rPr>
                  <a:t>– high-integrity locations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718842" y="6021288"/>
              <a:ext cx="2790952" cy="369332"/>
              <a:chOff x="2718842" y="6021288"/>
              <a:chExt cx="2790952" cy="36933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718842" y="6146254"/>
                <a:ext cx="144016" cy="144016"/>
              </a:xfrm>
              <a:prstGeom prst="rect">
                <a:avLst/>
              </a:prstGeom>
              <a:solidFill>
                <a:srgbClr val="E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TextBox 35"/>
              <p:cNvSpPr txBox="1"/>
              <p:nvPr/>
            </p:nvSpPr>
            <p:spPr bwMode="auto">
              <a:xfrm>
                <a:off x="2843808" y="6021288"/>
                <a:ext cx="26659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Cronos Pro" pitchFamily="1" charset="-18"/>
                  </a:rPr>
                  <a:t>– high-persistence locations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043608" y="3779748"/>
            <a:ext cx="1656184" cy="2088232"/>
            <a:chOff x="1691680" y="3212976"/>
            <a:chExt cx="1656184" cy="2088232"/>
          </a:xfrm>
        </p:grpSpPr>
        <p:sp>
          <p:nvSpPr>
            <p:cNvPr id="5" name="Rectangle 4"/>
            <p:cNvSpPr/>
            <p:nvPr/>
          </p:nvSpPr>
          <p:spPr>
            <a:xfrm>
              <a:off x="1691680" y="3573016"/>
              <a:ext cx="1656184" cy="17281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1979712" y="3717032"/>
              <a:ext cx="792088" cy="936104"/>
            </a:xfrm>
            <a:prstGeom prst="ellipse">
              <a:avLst/>
            </a:prstGeom>
            <a:solidFill>
              <a:srgbClr val="4F81B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2195736" y="4293096"/>
              <a:ext cx="792088" cy="936104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778351" y="3212976"/>
              <a:ext cx="1482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Cronos Pro" pitchFamily="1" charset="-18"/>
                </a:rPr>
                <a:t>with adversary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3888" y="3779748"/>
            <a:ext cx="1795235" cy="2088232"/>
            <a:chOff x="3563888" y="3779748"/>
            <a:chExt cx="1795235" cy="2088232"/>
          </a:xfrm>
        </p:grpSpPr>
        <p:sp>
          <p:nvSpPr>
            <p:cNvPr id="6" name="Rectangle 5"/>
            <p:cNvSpPr/>
            <p:nvPr/>
          </p:nvSpPr>
          <p:spPr>
            <a:xfrm>
              <a:off x="3633413" y="4139788"/>
              <a:ext cx="1656184" cy="17281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3563888" y="3779748"/>
              <a:ext cx="17952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Cronos Pro" pitchFamily="1" charset="-18"/>
                </a:rPr>
                <a:t>without adversary</a:t>
              </a: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2987824" y="3697868"/>
            <a:ext cx="372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mbol" pitchFamily="18" charset="2"/>
              </a:rPr>
              <a:t>f</a:t>
            </a:r>
            <a:endParaRPr lang="en-CA" dirty="0" smtClean="0">
              <a:latin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55776" y="4931876"/>
            <a:ext cx="1368152" cy="144016"/>
            <a:chOff x="2555776" y="4931876"/>
            <a:chExt cx="1368152" cy="14401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55776" y="5075892"/>
              <a:ext cx="13681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55776" y="4931876"/>
              <a:ext cx="13681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195736" y="4931876"/>
            <a:ext cx="2880320" cy="859201"/>
            <a:chOff x="2195736" y="4931876"/>
            <a:chExt cx="2880320" cy="859201"/>
          </a:xfrm>
        </p:grpSpPr>
        <p:sp>
          <p:nvSpPr>
            <p:cNvPr id="12" name="Oval 11"/>
            <p:cNvSpPr/>
            <p:nvPr/>
          </p:nvSpPr>
          <p:spPr>
            <a:xfrm>
              <a:off x="3923928" y="4931876"/>
              <a:ext cx="1152128" cy="79208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68447" y="5594072"/>
              <a:ext cx="1873405" cy="197005"/>
            </a:xfrm>
            <a:custGeom>
              <a:avLst/>
              <a:gdLst>
                <a:gd name="connsiteX0" fmla="*/ 0 w 1873405"/>
                <a:gd name="connsiteY0" fmla="*/ 0 h 197005"/>
                <a:gd name="connsiteX1" fmla="*/ 802888 w 1873405"/>
                <a:gd name="connsiteY1" fmla="*/ 189571 h 197005"/>
                <a:gd name="connsiteX2" fmla="*/ 1873405 w 1873405"/>
                <a:gd name="connsiteY2" fmla="*/ 44605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405" h="197005">
                  <a:moveTo>
                    <a:pt x="0" y="0"/>
                  </a:moveTo>
                  <a:cubicBezTo>
                    <a:pt x="245327" y="91068"/>
                    <a:pt x="490654" y="182137"/>
                    <a:pt x="802888" y="189571"/>
                  </a:cubicBezTo>
                  <a:cubicBezTo>
                    <a:pt x="1115122" y="197005"/>
                    <a:pt x="1494263" y="120805"/>
                    <a:pt x="1873405" y="44605"/>
                  </a:cubicBezTo>
                </a:path>
              </a:pathLst>
            </a:custGeom>
            <a:ln w="41275">
              <a:solidFill>
                <a:srgbClr val="80808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195736" y="5435932"/>
              <a:ext cx="19442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195736" y="5291916"/>
              <a:ext cx="19442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979712" y="4253772"/>
            <a:ext cx="3168352" cy="822120"/>
            <a:chOff x="1979712" y="4253772"/>
            <a:chExt cx="3168352" cy="822120"/>
          </a:xfrm>
        </p:grpSpPr>
        <p:sp>
          <p:nvSpPr>
            <p:cNvPr id="9" name="Oval 8"/>
            <p:cNvSpPr/>
            <p:nvPr/>
          </p:nvSpPr>
          <p:spPr>
            <a:xfrm>
              <a:off x="3995936" y="4283804"/>
              <a:ext cx="1152128" cy="792088"/>
            </a:xfrm>
            <a:prstGeom prst="ellipse">
              <a:avLst/>
            </a:prstGeom>
            <a:solidFill>
              <a:srgbClr val="4F81B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34271" y="4253772"/>
              <a:ext cx="2105681" cy="192675"/>
            </a:xfrm>
            <a:custGeom>
              <a:avLst/>
              <a:gdLst>
                <a:gd name="connsiteX0" fmla="*/ 0 w 1940312"/>
                <a:gd name="connsiteY0" fmla="*/ 195147 h 195147"/>
                <a:gd name="connsiteX1" fmla="*/ 981308 w 1940312"/>
                <a:gd name="connsiteY1" fmla="*/ 5576 h 195147"/>
                <a:gd name="connsiteX2" fmla="*/ 1940312 w 1940312"/>
                <a:gd name="connsiteY2" fmla="*/ 161693 h 195147"/>
                <a:gd name="connsiteX0" fmla="*/ 0 w 1940312"/>
                <a:gd name="connsiteY0" fmla="*/ 195147 h 195147"/>
                <a:gd name="connsiteX1" fmla="*/ 981308 w 1940312"/>
                <a:gd name="connsiteY1" fmla="*/ 5576 h 195147"/>
                <a:gd name="connsiteX2" fmla="*/ 1940312 w 1940312"/>
                <a:gd name="connsiteY2" fmla="*/ 161693 h 195147"/>
                <a:gd name="connsiteX0" fmla="*/ 0 w 1940312"/>
                <a:gd name="connsiteY0" fmla="*/ 195147 h 195147"/>
                <a:gd name="connsiteX1" fmla="*/ 981308 w 1940312"/>
                <a:gd name="connsiteY1" fmla="*/ 5576 h 195147"/>
                <a:gd name="connsiteX2" fmla="*/ 1940312 w 1940312"/>
                <a:gd name="connsiteY2" fmla="*/ 161693 h 195147"/>
                <a:gd name="connsiteX0" fmla="*/ 0 w 2105681"/>
                <a:gd name="connsiteY0" fmla="*/ 192675 h 192675"/>
                <a:gd name="connsiteX1" fmla="*/ 981308 w 2105681"/>
                <a:gd name="connsiteY1" fmla="*/ 3104 h 192675"/>
                <a:gd name="connsiteX2" fmla="*/ 2105681 w 2105681"/>
                <a:gd name="connsiteY2" fmla="*/ 174048 h 1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681" h="192675">
                  <a:moveTo>
                    <a:pt x="0" y="192675"/>
                  </a:moveTo>
                  <a:cubicBezTo>
                    <a:pt x="328961" y="100677"/>
                    <a:pt x="630361" y="6208"/>
                    <a:pt x="981308" y="3104"/>
                  </a:cubicBezTo>
                  <a:cubicBezTo>
                    <a:pt x="1332255" y="0"/>
                    <a:pt x="1920735" y="119757"/>
                    <a:pt x="2105681" y="174048"/>
                  </a:cubicBezTo>
                </a:path>
              </a:pathLst>
            </a:custGeom>
            <a:ln w="41275">
              <a:solidFill>
                <a:srgbClr val="80808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979712" y="4571836"/>
              <a:ext cx="22322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79712" y="4724236"/>
              <a:ext cx="22322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1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Security relation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For expressions: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baseline="-25000" dirty="0" smtClean="0"/>
              </a:p>
              <a:p>
                <a:pPr lvl="1"/>
                <a:r>
                  <a:rPr lang="en-CA" dirty="0" smtClean="0"/>
                  <a:t>Expressions are equivalent when locations are transformed by </a:t>
                </a:r>
                <a:r>
                  <a:rPr lang="en-CA" dirty="0" smtClean="0">
                    <a:latin typeface="Symbol" pitchFamily="18" charset="2"/>
                  </a:rPr>
                  <a:t>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Security relation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For expressions: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baseline="-25000" dirty="0" smtClean="0"/>
              </a:p>
              <a:p>
                <a:pPr lvl="1"/>
                <a:r>
                  <a:rPr lang="en-CA" dirty="0" smtClean="0"/>
                  <a:t>Expressions are equivalent when locations are transformed by </a:t>
                </a:r>
                <a:r>
                  <a:rPr lang="en-CA" dirty="0" smtClean="0">
                    <a:latin typeface="Symbol" pitchFamily="18" charset="2"/>
                  </a:rPr>
                  <a:t>f</a:t>
                </a:r>
              </a:p>
              <a:p>
                <a:r>
                  <a:rPr lang="en-CA" dirty="0" smtClean="0"/>
                  <a:t>For memories: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p>
                    </m:sSubSup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dirty="0" smtClean="0"/>
              </a:p>
              <a:p>
                <a:endParaRPr lang="en-CA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/>
          <p:cNvSpPr/>
          <p:nvPr/>
        </p:nvSpPr>
        <p:spPr>
          <a:xfrm>
            <a:off x="1043608" y="4365104"/>
            <a:ext cx="1656184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5"/>
          <p:cNvSpPr/>
          <p:nvPr/>
        </p:nvSpPr>
        <p:spPr>
          <a:xfrm>
            <a:off x="3633413" y="4365104"/>
            <a:ext cx="1656184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035623"/>
              </p:ext>
            </p:extLst>
          </p:nvPr>
        </p:nvGraphicFramePr>
        <p:xfrm>
          <a:off x="2843808" y="4941168"/>
          <a:ext cx="72008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941168"/>
                        <a:ext cx="72008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373220" y="4689140"/>
            <a:ext cx="996961" cy="369332"/>
            <a:chOff x="1115616" y="3861048"/>
            <a:chExt cx="996961" cy="369332"/>
          </a:xfrm>
        </p:grpSpPr>
        <p:graphicFrame>
          <p:nvGraphicFramePr>
            <p:cNvPr id="167938" name="Object 2"/>
            <p:cNvGraphicFramePr>
              <a:graphicFrameLocks noChangeAspect="1"/>
            </p:cNvGraphicFramePr>
            <p:nvPr/>
          </p:nvGraphicFramePr>
          <p:xfrm>
            <a:off x="1475656" y="3918892"/>
            <a:ext cx="306387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0" name="Equation" r:id="rId7" imgW="203040" imgH="152280" progId="Equation.3">
                    <p:embed/>
                  </p:oleObj>
                </mc:Choice>
                <mc:Fallback>
                  <p:oleObj name="Equation" r:id="rId7" imgW="2030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3918892"/>
                          <a:ext cx="306387" cy="230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 bwMode="auto">
            <a:xfrm>
              <a:off x="1115616" y="3861048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latin typeface="Cronos Pro" pitchFamily="1" charset="-18"/>
                </a:rPr>
                <a:t>m</a:t>
              </a:r>
              <a:r>
                <a:rPr lang="en-CA" baseline="-25000" dirty="0" smtClean="0">
                  <a:latin typeface="Cronos Pro" pitchFamily="1" charset="-18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824545" y="388335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63582" y="5399928"/>
            <a:ext cx="996961" cy="369332"/>
            <a:chOff x="1115616" y="3861048"/>
            <a:chExt cx="996961" cy="369332"/>
          </a:xfrm>
        </p:grpSpPr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1475656" y="3918892"/>
            <a:ext cx="306387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" name="Equation" r:id="rId9" imgW="203040" imgH="152280" progId="Equation.3">
                    <p:embed/>
                  </p:oleObj>
                </mc:Choice>
                <mc:Fallback>
                  <p:oleObj name="Equation" r:id="rId9" imgW="2030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3918892"/>
                          <a:ext cx="306387" cy="230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 bwMode="auto">
            <a:xfrm>
              <a:off x="1115616" y="3861048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latin typeface="Cronos Pro" pitchFamily="1" charset="-18"/>
                </a:rPr>
                <a:t>m</a:t>
              </a:r>
              <a:r>
                <a:rPr lang="en-CA" baseline="-25000" dirty="0" smtClean="0">
                  <a:latin typeface="Cronos Pro" pitchFamily="1" charset="-18"/>
                </a:rPr>
                <a:t>2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824545" y="3883350"/>
              <a:ext cx="288032" cy="288032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26259" y="4689140"/>
            <a:ext cx="1675459" cy="369332"/>
            <a:chOff x="3707904" y="3861048"/>
            <a:chExt cx="1675459" cy="369332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3707904" y="3861048"/>
              <a:ext cx="1675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Symbol" pitchFamily="18" charset="2"/>
                </a:rPr>
                <a:t>f</a:t>
              </a:r>
              <a:r>
                <a:rPr lang="en-CA" dirty="0" smtClean="0">
                  <a:latin typeface="Cronos Pro" pitchFamily="1" charset="-18"/>
                </a:rPr>
                <a:t>(</a:t>
              </a:r>
              <a:r>
                <a:rPr lang="en-CA" i="1" dirty="0" smtClean="0">
                  <a:latin typeface="Cronos Pro" pitchFamily="1" charset="-18"/>
                </a:rPr>
                <a:t>m</a:t>
              </a:r>
              <a:r>
                <a:rPr lang="en-CA" baseline="-25000" dirty="0" smtClean="0">
                  <a:latin typeface="Cronos Pro" pitchFamily="1" charset="-18"/>
                </a:rPr>
                <a:t>1</a:t>
              </a:r>
              <a:r>
                <a:rPr lang="en-CA" dirty="0" smtClean="0">
                  <a:latin typeface="Cronos Pro" pitchFamily="1" charset="-18"/>
                </a:rPr>
                <a:t>)       </a:t>
              </a:r>
              <a:r>
                <a:rPr lang="en-CA" dirty="0" smtClean="0">
                  <a:latin typeface="Symbol" pitchFamily="18" charset="2"/>
                </a:rPr>
                <a:t>f</a:t>
              </a:r>
              <a:r>
                <a:rPr lang="en-CA" dirty="0" smtClean="0">
                  <a:latin typeface="Cronos Pro" pitchFamily="1" charset="-18"/>
                </a:rPr>
                <a:t>(       )</a:t>
              </a:r>
              <a:endParaRPr lang="en-CA" baseline="30000" dirty="0" smtClean="0">
                <a:latin typeface="Cronos Pro" pitchFamily="1" charset="-18"/>
              </a:endParaRPr>
            </a:p>
          </p:txBody>
        </p:sp>
        <p:graphicFrame>
          <p:nvGraphicFramePr>
            <p:cNvPr id="167939" name="Object 3"/>
            <p:cNvGraphicFramePr>
              <a:graphicFrameLocks noChangeAspect="1"/>
            </p:cNvGraphicFramePr>
            <p:nvPr/>
          </p:nvGraphicFramePr>
          <p:xfrm>
            <a:off x="4355976" y="3933056"/>
            <a:ext cx="306388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Equation" r:id="rId10" imgW="203040" imgH="152280" progId="Equation.3">
                    <p:embed/>
                  </p:oleObj>
                </mc:Choice>
                <mc:Fallback>
                  <p:oleObj name="Equation" r:id="rId10" imgW="2030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3933056"/>
                          <a:ext cx="306388" cy="230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37"/>
            <p:cNvSpPr/>
            <p:nvPr/>
          </p:nvSpPr>
          <p:spPr>
            <a:xfrm>
              <a:off x="4871183" y="3910754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61712" y="5399928"/>
            <a:ext cx="1404552" cy="369332"/>
            <a:chOff x="3707904" y="3861048"/>
            <a:chExt cx="1404552" cy="369332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3707904" y="3861048"/>
              <a:ext cx="1404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Symbol" pitchFamily="18" charset="2"/>
                </a:rPr>
                <a:t>f</a:t>
              </a:r>
              <a:r>
                <a:rPr lang="en-CA" dirty="0" smtClean="0">
                  <a:latin typeface="Cronos Pro" pitchFamily="1" charset="-18"/>
                </a:rPr>
                <a:t>(</a:t>
              </a:r>
              <a:r>
                <a:rPr lang="en-CA" i="1" dirty="0" smtClean="0">
                  <a:latin typeface="Cronos Pro" pitchFamily="1" charset="-18"/>
                </a:rPr>
                <a:t>m</a:t>
              </a:r>
              <a:r>
                <a:rPr lang="en-CA" baseline="-25000" dirty="0" smtClean="0">
                  <a:latin typeface="Cronos Pro" pitchFamily="1" charset="-18"/>
                </a:rPr>
                <a:t>2</a:t>
              </a:r>
              <a:r>
                <a:rPr lang="en-CA" dirty="0" smtClean="0">
                  <a:latin typeface="Cronos Pro" pitchFamily="1" charset="-18"/>
                </a:rPr>
                <a:t>)              </a:t>
              </a:r>
              <a:endParaRPr lang="en-CA" baseline="30000" dirty="0" smtClean="0">
                <a:latin typeface="Cronos Pro" pitchFamily="1" charset="-18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4355976" y="3933056"/>
            <a:ext cx="306388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Equation" r:id="rId11" imgW="203040" imgH="152280" progId="Equation.3">
                    <p:embed/>
                  </p:oleObj>
                </mc:Choice>
                <mc:Fallback>
                  <p:oleObj name="Equation" r:id="rId11" imgW="2030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3933056"/>
                          <a:ext cx="306388" cy="230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Oval 49"/>
            <p:cNvSpPr/>
            <p:nvPr/>
          </p:nvSpPr>
          <p:spPr>
            <a:xfrm>
              <a:off x="4663283" y="3910754"/>
              <a:ext cx="288032" cy="288032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53" name="TextBox 52"/>
          <p:cNvSpPr txBox="1"/>
          <p:nvPr/>
        </p:nvSpPr>
        <p:spPr bwMode="auto">
          <a:xfrm>
            <a:off x="5436096" y="5310500"/>
            <a:ext cx="2587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ronos Pro" pitchFamily="1" charset="-18"/>
              </a:rPr>
              <a:t>where </a:t>
            </a:r>
            <a:r>
              <a:rPr lang="en-CA" i="1" dirty="0" smtClean="0">
                <a:latin typeface="Cronos Pro" pitchFamily="1" charset="-18"/>
              </a:rPr>
              <a:t>m</a:t>
            </a:r>
            <a:r>
              <a:rPr lang="en-CA" baseline="-25000" dirty="0" smtClean="0">
                <a:latin typeface="Cronos Pro" pitchFamily="1" charset="-18"/>
              </a:rPr>
              <a:t>2</a:t>
            </a:r>
            <a:r>
              <a:rPr lang="en-CA" dirty="0" smtClean="0">
                <a:latin typeface="Cronos Pro" pitchFamily="1" charset="-18"/>
              </a:rPr>
              <a:t> is high-authority</a:t>
            </a:r>
            <a:br>
              <a:rPr lang="en-CA" dirty="0" smtClean="0">
                <a:latin typeface="Cronos Pro" pitchFamily="1" charset="-18"/>
              </a:rPr>
            </a:br>
            <a:r>
              <a:rPr lang="en-CA" dirty="0" smtClean="0">
                <a:latin typeface="Cronos Pro" pitchFamily="1" charset="-18"/>
              </a:rPr>
              <a:t>and high-persistence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130279" y="4014356"/>
            <a:ext cx="1482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ronos Pro" pitchFamily="1" charset="-18"/>
              </a:rPr>
              <a:t>with adversary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3563888" y="4014356"/>
            <a:ext cx="1795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Cronos Pro" pitchFamily="1" charset="-18"/>
              </a:rPr>
              <a:t>without adversary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436096" y="4681712"/>
            <a:ext cx="2430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ronos Pro" pitchFamily="1" charset="-18"/>
              </a:rPr>
              <a:t>where </a:t>
            </a:r>
            <a:r>
              <a:rPr lang="en-CA" i="1" dirty="0" smtClean="0">
                <a:latin typeface="Cronos Pro" pitchFamily="1" charset="-18"/>
              </a:rPr>
              <a:t>m</a:t>
            </a:r>
            <a:r>
              <a:rPr lang="en-CA" baseline="-25000" dirty="0" smtClean="0">
                <a:latin typeface="Cronos Pro" pitchFamily="1" charset="-18"/>
              </a:rPr>
              <a:t>1</a:t>
            </a:r>
            <a:r>
              <a:rPr lang="en-CA" dirty="0" smtClean="0">
                <a:latin typeface="Cronos Pro" pitchFamily="1" charset="-18"/>
              </a:rPr>
              <a:t> is mapped by </a:t>
            </a:r>
            <a:r>
              <a:rPr lang="en-CA" dirty="0" smtClean="0">
                <a:latin typeface="Symbol" pitchFamily="18" charset="2"/>
              </a:rPr>
              <a:t>f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Referential security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 smtClean="0"/>
              <a:t>Distributed systems span multiple trust domains</a:t>
            </a:r>
          </a:p>
          <a:p>
            <a:r>
              <a:rPr lang="en-CA" dirty="0" smtClean="0"/>
              <a:t>Natural to have cross-domain references</a:t>
            </a:r>
          </a:p>
          <a:p>
            <a:pPr lvl="1"/>
            <a:r>
              <a:rPr lang="en-CA" dirty="0" smtClean="0"/>
              <a:t>e.g., hyperlinks (web), foreign keys (DBs),</a:t>
            </a:r>
            <a:br>
              <a:rPr lang="en-CA" dirty="0" smtClean="0"/>
            </a:br>
            <a:r>
              <a:rPr lang="en-CA" dirty="0" smtClean="0"/>
              <a:t>CORBA, RMI, JPA+JTA, Fabric</a:t>
            </a:r>
          </a:p>
          <a:p>
            <a:r>
              <a:rPr lang="en-CA" b="1" dirty="0" smtClean="0"/>
              <a:t>Problem:</a:t>
            </a:r>
            <a:r>
              <a:rPr lang="en-CA" dirty="0" smtClean="0"/>
              <a:t> references introduce dependencies</a:t>
            </a:r>
          </a:p>
          <a:p>
            <a:pPr lvl="1"/>
            <a:r>
              <a:rPr lang="en-CA" dirty="0" smtClean="0"/>
              <a:t>Can create security &amp; reliability vulnerabilities</a:t>
            </a:r>
          </a:p>
          <a:p>
            <a:pPr lvl="2"/>
            <a:r>
              <a:rPr lang="en-CA" dirty="0" smtClean="0"/>
              <a:t>New class of </a:t>
            </a:r>
            <a:r>
              <a:rPr lang="en-CA" b="1" dirty="0" smtClean="0">
                <a:solidFill>
                  <a:srgbClr val="C00000"/>
                </a:solidFill>
              </a:rPr>
              <a:t>referential security</a:t>
            </a:r>
            <a:r>
              <a:rPr lang="en-CA" dirty="0" smtClean="0"/>
              <a:t> vulnerabilities</a:t>
            </a:r>
          </a:p>
          <a:p>
            <a:r>
              <a:rPr lang="en-CA" dirty="0" smtClean="0"/>
              <a:t>First step towards programming model for writing code without these vulnerabilities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Referential security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Theorem: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Security relation is preserved by computation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algn="ctr">
              <a:buNone/>
            </a:pPr>
            <a:r>
              <a:rPr lang="en-CA" dirty="0" smtClean="0"/>
              <a:t>	</a:t>
            </a:r>
            <a:r>
              <a:rPr lang="en-CA" sz="2400" dirty="0" smtClean="0"/>
              <a:t>(assuming </a:t>
            </a:r>
            <a:r>
              <a:rPr lang="en-CA" sz="2400" i="1" dirty="0" err="1" smtClean="0"/>
              <a:t>e</a:t>
            </a:r>
            <a:r>
              <a:rPr lang="en-CA" sz="2400" i="1" baseline="-25000" dirty="0" err="1" smtClean="0"/>
              <a:t>i</a:t>
            </a:r>
            <a:r>
              <a:rPr lang="en-CA" sz="2400" dirty="0" smtClean="0"/>
              <a:t> well-typed and certain well-</a:t>
            </a:r>
            <a:r>
              <a:rPr lang="en-CA" sz="2400" dirty="0" err="1" smtClean="0"/>
              <a:t>formedness</a:t>
            </a:r>
            <a:r>
              <a:rPr lang="en-CA" sz="2400" dirty="0" smtClean="0"/>
              <a:t> conditions)</a:t>
            </a:r>
          </a:p>
          <a:p>
            <a:r>
              <a:rPr lang="en-CA" b="1" dirty="0"/>
              <a:t>Lemma</a:t>
            </a:r>
            <a:r>
              <a:rPr lang="en-CA" b="1" dirty="0" smtClean="0"/>
              <a:t>:</a:t>
            </a:r>
            <a:r>
              <a:rPr lang="en-CA" dirty="0" smtClean="0"/>
              <a:t> Adversary </a:t>
            </a:r>
            <a:r>
              <a:rPr lang="en-CA" dirty="0"/>
              <a:t>cannot cause more high-authority locations to become non-collectible</a:t>
            </a:r>
          </a:p>
          <a:p>
            <a:endParaRPr lang="en-CA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663788" y="2606432"/>
            <a:ext cx="1375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sz="2800" kern="0" dirty="0" smtClean="0">
                <a:solidFill>
                  <a:srgbClr val="000000"/>
                </a:solidFill>
                <a:latin typeface="Symbol" pitchFamily="18" charset="2"/>
              </a:rPr>
              <a:t>&lt;</a:t>
            </a:r>
            <a:r>
              <a:rPr lang="en-CA" sz="2800" i="1" kern="0" dirty="0" smtClean="0">
                <a:solidFill>
                  <a:srgbClr val="000000"/>
                </a:solidFill>
                <a:latin typeface="+mj-lt"/>
                <a:sym typeface="Symbol"/>
              </a:rPr>
              <a:t>e</a:t>
            </a:r>
            <a:r>
              <a:rPr lang="en-CA" sz="2800" kern="0" baseline="-25000" dirty="0" smtClean="0">
                <a:solidFill>
                  <a:srgbClr val="000000"/>
                </a:solidFill>
                <a:latin typeface="+mj-lt"/>
                <a:sym typeface="Symbol"/>
              </a:rPr>
              <a:t>1</a:t>
            </a:r>
            <a:r>
              <a:rPr lang="en-CA" sz="2800" kern="0" dirty="0" smtClean="0">
                <a:solidFill>
                  <a:srgbClr val="000000"/>
                </a:solidFill>
                <a:latin typeface="Cronos Pro"/>
              </a:rPr>
              <a:t>, </a:t>
            </a:r>
            <a:r>
              <a:rPr lang="en-CA" sz="2800" i="1" kern="0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en-CA" sz="2800" kern="0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CA" sz="2800" kern="0" dirty="0" smtClean="0">
                <a:solidFill>
                  <a:srgbClr val="000000"/>
                </a:solidFill>
                <a:latin typeface="Cronos Pro"/>
              </a:rPr>
              <a:t>&gt;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9486" y="2606432"/>
            <a:ext cx="2440726" cy="605681"/>
            <a:chOff x="4039486" y="2895800"/>
            <a:chExt cx="2440726" cy="605681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4979480" y="2895800"/>
              <a:ext cx="15007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sz="2800" kern="0" dirty="0" smtClean="0">
                  <a:solidFill>
                    <a:srgbClr val="000000"/>
                  </a:solidFill>
                  <a:latin typeface="Symbol" pitchFamily="18" charset="2"/>
                </a:rPr>
                <a:t>&lt;</a:t>
              </a:r>
              <a:r>
                <a:rPr lang="en-CA" sz="2800" i="1" kern="0" dirty="0" smtClean="0">
                  <a:solidFill>
                    <a:srgbClr val="000000"/>
                  </a:solidFill>
                  <a:latin typeface="+mj-lt"/>
                  <a:sym typeface="Symbol"/>
                </a:rPr>
                <a:t>e’</a:t>
              </a:r>
              <a:r>
                <a:rPr lang="en-CA" sz="2800" kern="0" baseline="-25000" dirty="0" smtClean="0">
                  <a:solidFill>
                    <a:srgbClr val="000000"/>
                  </a:solidFill>
                  <a:latin typeface="+mj-lt"/>
                  <a:sym typeface="Symbol"/>
                </a:rPr>
                <a:t>1</a:t>
              </a:r>
              <a:r>
                <a:rPr lang="en-CA" sz="2800" kern="0" dirty="0" smtClean="0">
                  <a:solidFill>
                    <a:srgbClr val="000000"/>
                  </a:solidFill>
                  <a:latin typeface="Cronos Pro"/>
                </a:rPr>
                <a:t>, </a:t>
              </a:r>
              <a:r>
                <a:rPr lang="en-CA" sz="2800" i="1" kern="0" dirty="0" smtClean="0">
                  <a:solidFill>
                    <a:srgbClr val="000000"/>
                  </a:solidFill>
                  <a:latin typeface="+mn-lt"/>
                </a:rPr>
                <a:t>M’</a:t>
              </a:r>
              <a:r>
                <a:rPr lang="en-CA" sz="2800" kern="0" baseline="-25000" dirty="0" smtClean="0">
                  <a:solidFill>
                    <a:srgbClr val="000000"/>
                  </a:solidFill>
                  <a:latin typeface="+mn-lt"/>
                </a:rPr>
                <a:t>1</a:t>
              </a:r>
              <a:r>
                <a:rPr lang="en-CA" sz="2800" kern="0" dirty="0" smtClean="0">
                  <a:solidFill>
                    <a:srgbClr val="000000"/>
                  </a:solidFill>
                  <a:latin typeface="Cronos Pro"/>
                </a:rPr>
                <a:t>&gt;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039486" y="3039816"/>
              <a:ext cx="1019156" cy="461665"/>
              <a:chOff x="3139386" y="2780928"/>
              <a:chExt cx="1019156" cy="461665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3139386" y="2898522"/>
                <a:ext cx="7845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 bwMode="auto">
              <a:xfrm>
                <a:off x="3779912" y="2780928"/>
                <a:ext cx="3786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>
                    <a:latin typeface="Symbol" pitchFamily="18" charset="2"/>
                  </a:rPr>
                  <a:t>a</a:t>
                </a:r>
                <a:endParaRPr lang="en-CA" dirty="0" smtClean="0">
                  <a:latin typeface="Symbol" pitchFamily="18" charset="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 bwMode="auto">
          <a:xfrm>
            <a:off x="2663788" y="4046592"/>
            <a:ext cx="1375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sz="2800" kern="0" dirty="0" smtClean="0">
                <a:solidFill>
                  <a:srgbClr val="000000"/>
                </a:solidFill>
                <a:latin typeface="Symbol" pitchFamily="18" charset="2"/>
              </a:rPr>
              <a:t>&lt;</a:t>
            </a:r>
            <a:r>
              <a:rPr lang="en-CA" sz="2800" i="1" kern="0" dirty="0" smtClean="0">
                <a:solidFill>
                  <a:srgbClr val="000000"/>
                </a:solidFill>
                <a:latin typeface="+mj-lt"/>
                <a:sym typeface="Symbol"/>
              </a:rPr>
              <a:t>e</a:t>
            </a:r>
            <a:r>
              <a:rPr lang="en-CA" sz="2800" kern="0" baseline="-25000" dirty="0" smtClean="0">
                <a:solidFill>
                  <a:srgbClr val="000000"/>
                </a:solidFill>
                <a:latin typeface="+mj-lt"/>
                <a:sym typeface="Symbol"/>
              </a:rPr>
              <a:t>2</a:t>
            </a:r>
            <a:r>
              <a:rPr lang="en-CA" sz="2800" kern="0" dirty="0" smtClean="0">
                <a:solidFill>
                  <a:srgbClr val="000000"/>
                </a:solidFill>
                <a:latin typeface="Cronos Pro"/>
              </a:rPr>
              <a:t>, </a:t>
            </a:r>
            <a:r>
              <a:rPr lang="en-CA" sz="2800" i="1" kern="0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en-CA" sz="2800" kern="0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CA" sz="2800" kern="0" dirty="0" smtClean="0">
                <a:solidFill>
                  <a:srgbClr val="000000"/>
                </a:solidFill>
                <a:latin typeface="Cronos Pro"/>
              </a:rPr>
              <a:t>&gt;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39486" y="3974584"/>
            <a:ext cx="2440726" cy="595228"/>
            <a:chOff x="4039486" y="4263952"/>
            <a:chExt cx="2440726" cy="595228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979480" y="4335960"/>
              <a:ext cx="15007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sz="2800" kern="0" dirty="0" smtClean="0">
                  <a:solidFill>
                    <a:srgbClr val="000000"/>
                  </a:solidFill>
                  <a:latin typeface="Symbol" pitchFamily="18" charset="2"/>
                </a:rPr>
                <a:t>&lt;</a:t>
              </a:r>
              <a:r>
                <a:rPr lang="en-CA" sz="2800" i="1" kern="0" dirty="0" smtClean="0">
                  <a:solidFill>
                    <a:srgbClr val="000000"/>
                  </a:solidFill>
                  <a:latin typeface="+mj-lt"/>
                  <a:sym typeface="Symbol"/>
                </a:rPr>
                <a:t>e’</a:t>
              </a:r>
              <a:r>
                <a:rPr lang="en-CA" sz="2800" kern="0" baseline="-25000" dirty="0" smtClean="0">
                  <a:solidFill>
                    <a:srgbClr val="000000"/>
                  </a:solidFill>
                  <a:latin typeface="+mj-lt"/>
                  <a:sym typeface="Symbol"/>
                </a:rPr>
                <a:t>2</a:t>
              </a:r>
              <a:r>
                <a:rPr lang="en-CA" sz="2800" kern="0" dirty="0" smtClean="0">
                  <a:solidFill>
                    <a:srgbClr val="000000"/>
                  </a:solidFill>
                  <a:latin typeface="Cronos Pro"/>
                </a:rPr>
                <a:t>, </a:t>
              </a:r>
              <a:r>
                <a:rPr lang="en-CA" sz="2800" i="1" kern="0" dirty="0" smtClean="0">
                  <a:solidFill>
                    <a:srgbClr val="000000"/>
                  </a:solidFill>
                  <a:latin typeface="+mn-lt"/>
                </a:rPr>
                <a:t>M’</a:t>
              </a:r>
              <a:r>
                <a:rPr lang="en-CA" sz="2800" kern="0" baseline="-25000" dirty="0" smtClean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CA" sz="2800" kern="0" dirty="0" smtClean="0">
                  <a:solidFill>
                    <a:srgbClr val="000000"/>
                  </a:solidFill>
                  <a:latin typeface="Cronos Pro"/>
                </a:rPr>
                <a:t>&gt;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39486" y="4263952"/>
              <a:ext cx="1000566" cy="461665"/>
              <a:chOff x="3139386" y="4149080"/>
              <a:chExt cx="1000566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3139386" y="4482698"/>
                <a:ext cx="7845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 bwMode="auto">
              <a:xfrm>
                <a:off x="3847884" y="4149080"/>
                <a:ext cx="2920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>
                    <a:latin typeface="Cronos Pro" pitchFamily="1" charset="-18"/>
                  </a:rPr>
                  <a:t>*</a:t>
                </a:r>
                <a:endParaRPr lang="en-CA" dirty="0" smtClean="0">
                  <a:latin typeface="Cronos Pro" pitchFamily="1" charset="-18"/>
                </a:endParaRPr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>
            <a:off x="1115616" y="3571680"/>
            <a:ext cx="648072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868219" y="3269313"/>
            <a:ext cx="1204080" cy="792088"/>
            <a:chOff x="1989872" y="3284984"/>
            <a:chExt cx="1204080" cy="792088"/>
          </a:xfrm>
        </p:grpSpPr>
        <p:sp>
          <p:nvSpPr>
            <p:cNvPr id="23" name="TextBox 22"/>
            <p:cNvSpPr txBox="1"/>
            <p:nvPr/>
          </p:nvSpPr>
          <p:spPr bwMode="auto">
            <a:xfrm rot="16200000">
              <a:off x="2169248" y="3105608"/>
              <a:ext cx="56457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sz="5400" dirty="0" smtClean="0">
                  <a:latin typeface="Cronos Pro" pitchFamily="1" charset="-18"/>
                  <a:sym typeface="Symbol"/>
                </a:rPr>
                <a:t></a:t>
              </a:r>
              <a:endParaRPr lang="en-CA" sz="5400" dirty="0" smtClean="0">
                <a:latin typeface="Cronos Pro" pitchFamily="1" charset="-18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2578078" y="3615407"/>
              <a:ext cx="6158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sz="2400" dirty="0" err="1" smtClean="0">
                  <a:latin typeface="Symbol" pitchFamily="18" charset="2"/>
                </a:rPr>
                <a:t>f,a</a:t>
              </a:r>
              <a:endParaRPr lang="en-CA" dirty="0" smtClean="0">
                <a:latin typeface="Symbol" pitchFamily="18" charset="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46428" y="3269313"/>
            <a:ext cx="1273009" cy="792088"/>
            <a:chOff x="1989872" y="3284984"/>
            <a:chExt cx="1273009" cy="792088"/>
          </a:xfrm>
        </p:grpSpPr>
        <p:sp>
          <p:nvSpPr>
            <p:cNvPr id="26" name="TextBox 25"/>
            <p:cNvSpPr txBox="1"/>
            <p:nvPr/>
          </p:nvSpPr>
          <p:spPr bwMode="auto">
            <a:xfrm rot="16200000">
              <a:off x="2169248" y="3105608"/>
              <a:ext cx="56457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sz="5400" dirty="0" smtClean="0">
                  <a:latin typeface="Cronos Pro" pitchFamily="1" charset="-18"/>
                  <a:sym typeface="Symbol"/>
                </a:rPr>
                <a:t></a:t>
              </a:r>
              <a:endParaRPr lang="en-CA" sz="5400" dirty="0" smtClean="0">
                <a:latin typeface="Cronos Pro" pitchFamily="1" charset="-18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578078" y="3615407"/>
              <a:ext cx="6848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CA" sz="2400" dirty="0" err="1" smtClean="0">
                  <a:latin typeface="Symbol" pitchFamily="18" charset="2"/>
                </a:rPr>
                <a:t>f</a:t>
              </a:r>
              <a:r>
                <a:rPr lang="en-CA" sz="2400" i="1" kern="0" dirty="0" err="1">
                  <a:solidFill>
                    <a:srgbClr val="000000"/>
                  </a:solidFill>
                  <a:latin typeface="+mn-lt"/>
                  <a:sym typeface="Symbol"/>
                </a:rPr>
                <a:t>’</a:t>
              </a:r>
              <a:r>
                <a:rPr lang="en-CA" sz="2400" dirty="0" err="1" smtClean="0">
                  <a:latin typeface="Symbol" pitchFamily="18" charset="2"/>
                </a:rPr>
                <a:t>,a</a:t>
              </a:r>
              <a:endParaRPr lang="en-CA" dirty="0" smtClean="0">
                <a:latin typeface="Symbol" pitchFamily="18" charset="2"/>
              </a:endParaRPr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1403648" y="3211640"/>
            <a:ext cx="1482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ronos Pro" pitchFamily="1" charset="-18"/>
              </a:rPr>
              <a:t>with adversary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1091255" y="3562388"/>
            <a:ext cx="1795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Cronos Pro" pitchFamily="1" charset="-18"/>
              </a:rPr>
              <a:t>without adversary</a:t>
            </a: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System mechanisms (orthogonal to lang. model)</a:t>
            </a:r>
          </a:p>
          <a:p>
            <a:pPr lvl="1"/>
            <a:r>
              <a:rPr lang="en-CA" dirty="0" smtClean="0"/>
              <a:t>e.g., improving referential integrity of hyperlinks</a:t>
            </a:r>
          </a:p>
          <a:p>
            <a:r>
              <a:rPr lang="en-CA" dirty="0" err="1" smtClean="0"/>
              <a:t>Liblit</a:t>
            </a:r>
            <a:r>
              <a:rPr lang="en-CA" dirty="0" smtClean="0"/>
              <a:t> &amp; Aiken</a:t>
            </a:r>
          </a:p>
          <a:p>
            <a:pPr lvl="1"/>
            <a:r>
              <a:rPr lang="en-CA" dirty="0" smtClean="0"/>
              <a:t>Type system for distributed data </a:t>
            </a:r>
            <a:r>
              <a:rPr lang="en-CA" dirty="0" err="1" smtClean="0"/>
              <a:t>structs</a:t>
            </a:r>
            <a:r>
              <a:rPr lang="en-CA" dirty="0" smtClean="0"/>
              <a:t> (no security)</a:t>
            </a:r>
          </a:p>
          <a:p>
            <a:r>
              <a:rPr lang="en-CA" dirty="0" err="1" smtClean="0"/>
              <a:t>Riely</a:t>
            </a:r>
            <a:r>
              <a:rPr lang="en-CA" dirty="0" smtClean="0"/>
              <a:t> &amp; Hennessey</a:t>
            </a:r>
          </a:p>
          <a:p>
            <a:pPr lvl="1"/>
            <a:r>
              <a:rPr lang="en-CA" dirty="0" smtClean="0"/>
              <a:t>Type safety in distributed system w/ partial trust</a:t>
            </a:r>
          </a:p>
          <a:p>
            <a:r>
              <a:rPr lang="en-CA" dirty="0" err="1" smtClean="0"/>
              <a:t>Chugh</a:t>
            </a:r>
            <a:r>
              <a:rPr lang="en-CA" dirty="0" smtClean="0"/>
              <a:t> et al.</a:t>
            </a:r>
          </a:p>
          <a:p>
            <a:pPr lvl="1"/>
            <a:r>
              <a:rPr lang="en-CA" dirty="0" smtClean="0"/>
              <a:t>Dynamically loading </a:t>
            </a:r>
            <a:r>
              <a:rPr lang="en-CA" dirty="0" err="1" smtClean="0"/>
              <a:t>untrusted</a:t>
            </a:r>
            <a:r>
              <a:rPr lang="en-CA" dirty="0" smtClean="0"/>
              <a:t> JavaScript</a:t>
            </a:r>
          </a:p>
          <a:p>
            <a:r>
              <a:rPr lang="en-CA" dirty="0" smtClean="0"/>
              <a:t>Information flow: non-interference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8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438"/>
            <a:ext cx="8229600" cy="1143000"/>
          </a:xfrm>
        </p:spPr>
        <p:txBody>
          <a:bodyPr/>
          <a:lstStyle/>
          <a:p>
            <a:pPr algn="ctr"/>
            <a:r>
              <a:rPr lang="en-CA" sz="2800" dirty="0" smtClean="0"/>
              <a:t>Defining and Enforcing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dirty="0" smtClean="0"/>
              <a:t>Referential Security</a:t>
            </a:r>
            <a:endParaRPr lang="en-CA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84716"/>
              </p:ext>
            </p:extLst>
          </p:nvPr>
        </p:nvGraphicFramePr>
        <p:xfrm>
          <a:off x="3060000" y="1844824"/>
          <a:ext cx="3024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000"/>
                <a:gridCol w="16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Jed Liu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Andrew C. Myers</a:t>
                      </a:r>
                      <a:endParaRPr lang="en-CA" sz="1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CA" sz="16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1560" y="4671822"/>
            <a:ext cx="3114000" cy="1258375"/>
            <a:chOff x="5601596" y="5050350"/>
            <a:chExt cx="3114000" cy="1258375"/>
          </a:xfrm>
        </p:grpSpPr>
        <p:sp>
          <p:nvSpPr>
            <p:cNvPr id="10" name="TextBox 9"/>
            <p:cNvSpPr txBox="1"/>
            <p:nvPr/>
          </p:nvSpPr>
          <p:spPr>
            <a:xfrm>
              <a:off x="5886613" y="5050350"/>
              <a:ext cx="2543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 smtClean="0">
                  <a:latin typeface="Cronos Pro" pitchFamily="34" charset="0"/>
                </a:rPr>
                <a:t>Referential security goals</a:t>
              </a:r>
              <a:endParaRPr lang="en-US" b="1" dirty="0">
                <a:latin typeface="Cronos Pro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1596" y="5385395"/>
              <a:ext cx="3114000" cy="92333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9900"/>
              </a:solidFill>
            </a:ln>
          </p:spPr>
          <p:txBody>
            <a:bodyPr wrap="none" rtlCol="0">
              <a:noAutofit/>
            </a:bodyPr>
            <a:lstStyle/>
            <a:p>
              <a:pPr marL="252000" indent="-252000">
                <a:buFont typeface="+mj-lt"/>
                <a:buAutoNum type="arabicPeriod"/>
              </a:pPr>
              <a:r>
                <a:rPr lang="en-CA" dirty="0" smtClean="0">
                  <a:solidFill>
                    <a:srgbClr val="002060"/>
                  </a:solidFill>
                  <a:latin typeface="+mj-lt"/>
                </a:rPr>
                <a:t>Ensure referential integrity</a:t>
              </a:r>
            </a:p>
            <a:p>
              <a:pPr marL="252000" indent="-252000">
                <a:buFont typeface="+mj-lt"/>
                <a:buAutoNum type="arabicPeriod"/>
              </a:pPr>
              <a:r>
                <a:rPr lang="en-CA" dirty="0" smtClean="0">
                  <a:solidFill>
                    <a:srgbClr val="002060"/>
                  </a:solidFill>
                  <a:latin typeface="+mj-lt"/>
                </a:rPr>
                <a:t>Prevent accidental persistence</a:t>
              </a:r>
            </a:p>
            <a:p>
              <a:pPr marL="252000" indent="-252000">
                <a:buFont typeface="+mj-lt"/>
                <a:buAutoNum type="arabicPeriod"/>
              </a:pPr>
              <a:r>
                <a:rPr lang="en-CA" dirty="0" smtClean="0">
                  <a:solidFill>
                    <a:srgbClr val="002060"/>
                  </a:solidFill>
                  <a:latin typeface="+mj-lt"/>
                </a:rPr>
                <a:t>Prevent storage attacks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36" y="4627745"/>
            <a:ext cx="3085204" cy="16815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3852091" y="3044280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kern="0" dirty="0" err="1">
                <a:solidFill>
                  <a:srgbClr val="0066CC"/>
                </a:solidFill>
                <a:latin typeface="Symbol" pitchFamily="18" charset="2"/>
              </a:rPr>
              <a:t>l</a:t>
            </a:r>
            <a:r>
              <a:rPr lang="en-CA" sz="4400" kern="0" baseline="-25000" dirty="0" err="1">
                <a:solidFill>
                  <a:srgbClr val="0066CC"/>
                </a:solidFill>
                <a:latin typeface="Cronos Pro"/>
              </a:rPr>
              <a:t>persist</a:t>
            </a:r>
            <a:endParaRPr lang="en-CA" dirty="0"/>
          </a:p>
        </p:txBody>
      </p:sp>
      <p:grpSp>
        <p:nvGrpSpPr>
          <p:cNvPr id="67" name="Group 66"/>
          <p:cNvGrpSpPr/>
          <p:nvPr/>
        </p:nvGrpSpPr>
        <p:grpSpPr>
          <a:xfrm flipH="1">
            <a:off x="3123361" y="2157461"/>
            <a:ext cx="4085298" cy="695475"/>
            <a:chOff x="4536344" y="2157461"/>
            <a:chExt cx="4085298" cy="69547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31908" y="2157461"/>
              <a:ext cx="789734" cy="69547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6344" y="2211573"/>
              <a:ext cx="3132000" cy="58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31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Referential security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 smtClean="0"/>
              <a:t>Distributed systems span multiple trust domains</a:t>
            </a:r>
          </a:p>
          <a:p>
            <a:r>
              <a:rPr lang="en-CA" dirty="0" smtClean="0"/>
              <a:t>Natural to have cross-domain references</a:t>
            </a:r>
          </a:p>
          <a:p>
            <a:pPr lvl="1"/>
            <a:r>
              <a:rPr lang="en-CA" dirty="0" smtClean="0"/>
              <a:t>e.g., hyperlinks (web),  JPA+JTA (distributed DBs)</a:t>
            </a:r>
          </a:p>
          <a:p>
            <a:r>
              <a:rPr lang="en-CA" b="1" dirty="0" smtClean="0"/>
              <a:t>Problem:</a:t>
            </a:r>
            <a:r>
              <a:rPr lang="en-CA" dirty="0" smtClean="0"/>
              <a:t> references introduce dependencies</a:t>
            </a:r>
          </a:p>
          <a:p>
            <a:pPr lvl="1"/>
            <a:r>
              <a:rPr lang="en-CA" dirty="0" smtClean="0"/>
              <a:t>Can create security &amp; reliability vulnerabilities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8374" y="4509120"/>
            <a:ext cx="5887253" cy="1631216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262673"/>
                </a:solidFill>
                <a:latin typeface="+mn-lt"/>
              </a:rPr>
              <a:t>Contributions</a:t>
            </a:r>
          </a:p>
          <a:p>
            <a:pPr marL="43200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ronos Pro"/>
              </a:rPr>
              <a:t>Formalized </a:t>
            </a:r>
            <a:r>
              <a:rPr lang="en-CA" sz="2400" dirty="0" smtClean="0">
                <a:solidFill>
                  <a:srgbClr val="000000"/>
                </a:solidFill>
                <a:latin typeface="Cronos Pro"/>
              </a:rPr>
              <a:t>three </a:t>
            </a:r>
            <a:r>
              <a:rPr lang="en-CA" sz="2400" b="1" dirty="0" smtClean="0">
                <a:solidFill>
                  <a:srgbClr val="C00000"/>
                </a:solidFill>
                <a:latin typeface="Cronos Pro"/>
              </a:rPr>
              <a:t>referential </a:t>
            </a:r>
            <a:r>
              <a:rPr lang="en-CA" sz="2400" b="1" dirty="0">
                <a:solidFill>
                  <a:srgbClr val="C00000"/>
                </a:solidFill>
                <a:latin typeface="Cronos Pro"/>
              </a:rPr>
              <a:t>security</a:t>
            </a:r>
            <a:r>
              <a:rPr lang="en-CA" sz="2400" dirty="0">
                <a:solidFill>
                  <a:srgbClr val="000000"/>
                </a:solidFill>
                <a:latin typeface="Cronos Pro"/>
              </a:rPr>
              <a:t> goals</a:t>
            </a:r>
          </a:p>
          <a:p>
            <a:pPr marL="43200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Cronos Pro"/>
              </a:rPr>
              <a:t>Static analysis (type system) </a:t>
            </a:r>
            <a:r>
              <a:rPr lang="en-CA" sz="2400" dirty="0">
                <a:solidFill>
                  <a:srgbClr val="000000"/>
                </a:solidFill>
                <a:latin typeface="Cronos Pro"/>
              </a:rPr>
              <a:t>to enforce them</a:t>
            </a:r>
          </a:p>
          <a:p>
            <a:pPr marL="43200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Cronos Pro"/>
              </a:rPr>
              <a:t>Soundness proof</a:t>
            </a:r>
            <a:endParaRPr lang="en-CA" sz="2400" dirty="0">
              <a:solidFill>
                <a:srgbClr val="000000"/>
              </a:solidFill>
              <a:latin typeface="Cronos Pro"/>
            </a:endParaRPr>
          </a:p>
        </p:txBody>
      </p:sp>
    </p:spTree>
    <p:extLst>
      <p:ext uri="{BB962C8B-B14F-4D97-AF65-F5344CB8AC3E}">
        <p14:creationId xmlns:p14="http://schemas.microsoft.com/office/powerpoint/2010/main" val="10448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Directory example</a:t>
            </a:r>
            <a:endParaRPr lang="en-CA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837865" y="1600200"/>
            <a:ext cx="5669175" cy="3452431"/>
            <a:chOff x="837865" y="1159200"/>
            <a:chExt cx="5669175" cy="3452431"/>
          </a:xfrm>
        </p:grpSpPr>
        <p:grpSp>
          <p:nvGrpSpPr>
            <p:cNvPr id="302" name="Group 301"/>
            <p:cNvGrpSpPr/>
            <p:nvPr/>
          </p:nvGrpSpPr>
          <p:grpSpPr>
            <a:xfrm>
              <a:off x="837865" y="1159200"/>
              <a:ext cx="2927924" cy="3452431"/>
              <a:chOff x="837865" y="1159200"/>
              <a:chExt cx="2927924" cy="3452431"/>
            </a:xfrm>
          </p:grpSpPr>
          <p:sp>
            <p:nvSpPr>
              <p:cNvPr id="361" name="Rounded Rectangle 360"/>
              <p:cNvSpPr/>
              <p:nvPr/>
            </p:nvSpPr>
            <p:spPr>
              <a:xfrm>
                <a:off x="837865" y="1318491"/>
                <a:ext cx="2519697" cy="3293140"/>
              </a:xfrm>
              <a:prstGeom prst="roundRect">
                <a:avLst>
                  <a:gd name="adj" fmla="val 5949"/>
                </a:avLst>
              </a:prstGeom>
              <a:solidFill>
                <a:srgbClr val="D2E0FF"/>
              </a:solidFill>
              <a:ln>
                <a:solidFill>
                  <a:srgbClr val="216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3356703" y="1159200"/>
                <a:ext cx="409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>
                    <a:latin typeface="+mn-lt"/>
                  </a:rPr>
                  <a:t>A</a:t>
                </a:r>
                <a:endParaRPr lang="en-CA" sz="2800" dirty="0">
                  <a:latin typeface="+mn-lt"/>
                </a:endParaRPr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3878823" y="1159200"/>
              <a:ext cx="2628217" cy="3451540"/>
              <a:chOff x="3878823" y="1159200"/>
              <a:chExt cx="2628217" cy="3451540"/>
            </a:xfrm>
          </p:grpSpPr>
          <p:sp>
            <p:nvSpPr>
              <p:cNvPr id="358" name="Rounded Rectangle 357"/>
              <p:cNvSpPr/>
              <p:nvPr/>
            </p:nvSpPr>
            <p:spPr>
              <a:xfrm>
                <a:off x="3878823" y="1317600"/>
                <a:ext cx="2262421" cy="3293140"/>
              </a:xfrm>
              <a:prstGeom prst="roundRect">
                <a:avLst>
                  <a:gd name="adj" fmla="val 5949"/>
                </a:avLst>
              </a:prstGeom>
              <a:solidFill>
                <a:srgbClr val="D2E0FF"/>
              </a:solidFill>
              <a:ln>
                <a:solidFill>
                  <a:srgbClr val="216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6139632" y="11592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>
                    <a:latin typeface="+mn-lt"/>
                  </a:rPr>
                  <a:t>B</a:t>
                </a: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1918625" y="1287988"/>
              <a:ext cx="624466" cy="669903"/>
              <a:chOff x="1918625" y="1287988"/>
              <a:chExt cx="624466" cy="669903"/>
            </a:xfrm>
          </p:grpSpPr>
          <p:sp>
            <p:nvSpPr>
              <p:cNvPr id="349" name="TextBox 348"/>
              <p:cNvSpPr txBox="1"/>
              <p:nvPr/>
            </p:nvSpPr>
            <p:spPr>
              <a:xfrm>
                <a:off x="1918625" y="1287988"/>
                <a:ext cx="624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err="1" smtClean="0">
                    <a:latin typeface="+mn-lt"/>
                  </a:rPr>
                  <a:t>alice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351" name="Picture 35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400" y="1665000"/>
                <a:ext cx="475200" cy="292891"/>
              </a:xfrm>
              <a:prstGeom prst="rect">
                <a:avLst/>
              </a:prstGeom>
            </p:spPr>
          </p:pic>
        </p:grpSp>
        <p:sp>
          <p:nvSpPr>
            <p:cNvPr id="308" name="Freeform 307"/>
            <p:cNvSpPr/>
            <p:nvPr/>
          </p:nvSpPr>
          <p:spPr>
            <a:xfrm>
              <a:off x="1636737" y="1971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Freeform 308"/>
            <p:cNvSpPr/>
            <p:nvPr/>
          </p:nvSpPr>
          <p:spPr>
            <a:xfrm flipH="1">
              <a:off x="2639874" y="1971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5292386" y="3590571"/>
              <a:ext cx="655244" cy="738971"/>
              <a:chOff x="5292386" y="3590571"/>
              <a:chExt cx="655244" cy="738971"/>
            </a:xfrm>
          </p:grpSpPr>
          <p:pic>
            <p:nvPicPr>
              <p:cNvPr id="346" name="Picture 3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2275" y="3903165"/>
                <a:ext cx="475456" cy="426377"/>
              </a:xfrm>
              <a:prstGeom prst="rect">
                <a:avLst/>
              </a:prstGeom>
            </p:spPr>
          </p:pic>
          <p:sp>
            <p:nvSpPr>
              <p:cNvPr id="347" name="TextBox 346"/>
              <p:cNvSpPr txBox="1"/>
              <p:nvPr/>
            </p:nvSpPr>
            <p:spPr>
              <a:xfrm>
                <a:off x="5292386" y="3590571"/>
                <a:ext cx="6552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Lyon</a:t>
                </a:r>
                <a:endParaRPr lang="en-CA" sz="2000" dirty="0">
                  <a:latin typeface="+mn-lt"/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4687571" y="1287988"/>
              <a:ext cx="582829" cy="669903"/>
              <a:chOff x="1942126" y="1287988"/>
              <a:chExt cx="582829" cy="669903"/>
            </a:xfrm>
          </p:grpSpPr>
          <p:sp>
            <p:nvSpPr>
              <p:cNvPr id="343" name="TextBox 342"/>
              <p:cNvSpPr txBox="1"/>
              <p:nvPr/>
            </p:nvSpPr>
            <p:spPr>
              <a:xfrm>
                <a:off x="1942126" y="1287988"/>
                <a:ext cx="577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bob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345" name="Picture 34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9755" y="1665000"/>
                <a:ext cx="475200" cy="292891"/>
              </a:xfrm>
              <a:prstGeom prst="rect">
                <a:avLst/>
              </a:prstGeom>
            </p:spPr>
          </p:pic>
        </p:grpSp>
        <p:sp>
          <p:nvSpPr>
            <p:cNvPr id="313" name="Freeform 312"/>
            <p:cNvSpPr/>
            <p:nvPr/>
          </p:nvSpPr>
          <p:spPr>
            <a:xfrm>
              <a:off x="4382182" y="1971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4" name="Freeform 313"/>
            <p:cNvSpPr/>
            <p:nvPr/>
          </p:nvSpPr>
          <p:spPr>
            <a:xfrm flipH="1">
              <a:off x="5385319" y="1971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2891958" y="3142675"/>
              <a:ext cx="2421689" cy="977384"/>
            </a:xfrm>
            <a:custGeom>
              <a:avLst/>
              <a:gdLst>
                <a:gd name="connsiteX0" fmla="*/ 0 w 2424500"/>
                <a:gd name="connsiteY0" fmla="*/ 0 h 822625"/>
                <a:gd name="connsiteX1" fmla="*/ 518259 w 2424500"/>
                <a:gd name="connsiteY1" fmla="*/ 419969 h 822625"/>
                <a:gd name="connsiteX2" fmla="*/ 1956875 w 2424500"/>
                <a:gd name="connsiteY2" fmla="*/ 780368 h 822625"/>
                <a:gd name="connsiteX3" fmla="*/ 2424500 w 2424500"/>
                <a:gd name="connsiteY3" fmla="*/ 801217 h 822625"/>
                <a:gd name="connsiteX0" fmla="*/ 0 w 2424500"/>
                <a:gd name="connsiteY0" fmla="*/ 0 h 815406"/>
                <a:gd name="connsiteX1" fmla="*/ 518259 w 2424500"/>
                <a:gd name="connsiteY1" fmla="*/ 419969 h 815406"/>
                <a:gd name="connsiteX2" fmla="*/ 1956875 w 2424500"/>
                <a:gd name="connsiteY2" fmla="*/ 780368 h 815406"/>
                <a:gd name="connsiteX3" fmla="*/ 2424500 w 2424500"/>
                <a:gd name="connsiteY3" fmla="*/ 801217 h 815406"/>
                <a:gd name="connsiteX0" fmla="*/ 0 w 2424500"/>
                <a:gd name="connsiteY0" fmla="*/ 0 h 801229"/>
                <a:gd name="connsiteX1" fmla="*/ 518259 w 2424500"/>
                <a:gd name="connsiteY1" fmla="*/ 419969 h 801229"/>
                <a:gd name="connsiteX2" fmla="*/ 1596476 w 2424500"/>
                <a:gd name="connsiteY2" fmla="*/ 723776 h 801229"/>
                <a:gd name="connsiteX3" fmla="*/ 2424500 w 2424500"/>
                <a:gd name="connsiteY3" fmla="*/ 801217 h 801229"/>
                <a:gd name="connsiteX0" fmla="*/ 0 w 2424500"/>
                <a:gd name="connsiteY0" fmla="*/ 0 h 801229"/>
                <a:gd name="connsiteX1" fmla="*/ 518259 w 2424500"/>
                <a:gd name="connsiteY1" fmla="*/ 419969 h 801229"/>
                <a:gd name="connsiteX2" fmla="*/ 1596476 w 2424500"/>
                <a:gd name="connsiteY2" fmla="*/ 723776 h 801229"/>
                <a:gd name="connsiteX3" fmla="*/ 2424500 w 2424500"/>
                <a:gd name="connsiteY3" fmla="*/ 801217 h 801229"/>
                <a:gd name="connsiteX0" fmla="*/ 0 w 2424500"/>
                <a:gd name="connsiteY0" fmla="*/ 0 h 801229"/>
                <a:gd name="connsiteX1" fmla="*/ 518259 w 2424500"/>
                <a:gd name="connsiteY1" fmla="*/ 419969 h 801229"/>
                <a:gd name="connsiteX2" fmla="*/ 1596476 w 2424500"/>
                <a:gd name="connsiteY2" fmla="*/ 723776 h 801229"/>
                <a:gd name="connsiteX3" fmla="*/ 2424500 w 2424500"/>
                <a:gd name="connsiteY3" fmla="*/ 801217 h 801229"/>
                <a:gd name="connsiteX0" fmla="*/ 0 w 2424500"/>
                <a:gd name="connsiteY0" fmla="*/ 0 h 801229"/>
                <a:gd name="connsiteX1" fmla="*/ 75069 w 2424500"/>
                <a:gd name="connsiteY1" fmla="*/ 135088 h 801229"/>
                <a:gd name="connsiteX2" fmla="*/ 518259 w 2424500"/>
                <a:gd name="connsiteY2" fmla="*/ 419969 h 801229"/>
                <a:gd name="connsiteX3" fmla="*/ 1596476 w 2424500"/>
                <a:gd name="connsiteY3" fmla="*/ 723776 h 801229"/>
                <a:gd name="connsiteX4" fmla="*/ 2424500 w 2424500"/>
                <a:gd name="connsiteY4" fmla="*/ 801217 h 801229"/>
                <a:gd name="connsiteX0" fmla="*/ 0 w 2424500"/>
                <a:gd name="connsiteY0" fmla="*/ 0 h 801229"/>
                <a:gd name="connsiteX1" fmla="*/ 75069 w 2424500"/>
                <a:gd name="connsiteY1" fmla="*/ 135088 h 801229"/>
                <a:gd name="connsiteX2" fmla="*/ 518259 w 2424500"/>
                <a:gd name="connsiteY2" fmla="*/ 419969 h 801229"/>
                <a:gd name="connsiteX3" fmla="*/ 1596476 w 2424500"/>
                <a:gd name="connsiteY3" fmla="*/ 723776 h 801229"/>
                <a:gd name="connsiteX4" fmla="*/ 2424500 w 2424500"/>
                <a:gd name="connsiteY4" fmla="*/ 801217 h 801229"/>
                <a:gd name="connsiteX0" fmla="*/ 0 w 2424500"/>
                <a:gd name="connsiteY0" fmla="*/ 0 h 801229"/>
                <a:gd name="connsiteX1" fmla="*/ 75069 w 2424500"/>
                <a:gd name="connsiteY1" fmla="*/ 135088 h 801229"/>
                <a:gd name="connsiteX2" fmla="*/ 518259 w 2424500"/>
                <a:gd name="connsiteY2" fmla="*/ 419969 h 801229"/>
                <a:gd name="connsiteX3" fmla="*/ 1596476 w 2424500"/>
                <a:gd name="connsiteY3" fmla="*/ 723776 h 801229"/>
                <a:gd name="connsiteX4" fmla="*/ 2424500 w 2424500"/>
                <a:gd name="connsiteY4" fmla="*/ 801217 h 801229"/>
                <a:gd name="connsiteX0" fmla="*/ 34682 w 2459182"/>
                <a:gd name="connsiteY0" fmla="*/ 0 h 801229"/>
                <a:gd name="connsiteX1" fmla="*/ 36079 w 2459182"/>
                <a:gd name="connsiteY1" fmla="*/ 57082 h 801229"/>
                <a:gd name="connsiteX2" fmla="*/ 552941 w 2459182"/>
                <a:gd name="connsiteY2" fmla="*/ 419969 h 801229"/>
                <a:gd name="connsiteX3" fmla="*/ 1631158 w 2459182"/>
                <a:gd name="connsiteY3" fmla="*/ 723776 h 801229"/>
                <a:gd name="connsiteX4" fmla="*/ 2459182 w 2459182"/>
                <a:gd name="connsiteY4" fmla="*/ 801217 h 801229"/>
                <a:gd name="connsiteX0" fmla="*/ 31708 w 2460541"/>
                <a:gd name="connsiteY0" fmla="*/ 0 h 970241"/>
                <a:gd name="connsiteX1" fmla="*/ 37438 w 2460541"/>
                <a:gd name="connsiteY1" fmla="*/ 226094 h 970241"/>
                <a:gd name="connsiteX2" fmla="*/ 554300 w 2460541"/>
                <a:gd name="connsiteY2" fmla="*/ 588981 h 970241"/>
                <a:gd name="connsiteX3" fmla="*/ 1632517 w 2460541"/>
                <a:gd name="connsiteY3" fmla="*/ 892788 h 970241"/>
                <a:gd name="connsiteX4" fmla="*/ 2460541 w 2460541"/>
                <a:gd name="connsiteY4" fmla="*/ 970229 h 970241"/>
                <a:gd name="connsiteX0" fmla="*/ 36643 w 2458332"/>
                <a:gd name="connsiteY0" fmla="*/ 0 h 977384"/>
                <a:gd name="connsiteX1" fmla="*/ 35229 w 2458332"/>
                <a:gd name="connsiteY1" fmla="*/ 233237 h 977384"/>
                <a:gd name="connsiteX2" fmla="*/ 552091 w 2458332"/>
                <a:gd name="connsiteY2" fmla="*/ 596124 h 977384"/>
                <a:gd name="connsiteX3" fmla="*/ 1630308 w 2458332"/>
                <a:gd name="connsiteY3" fmla="*/ 899931 h 977384"/>
                <a:gd name="connsiteX4" fmla="*/ 2458332 w 2458332"/>
                <a:gd name="connsiteY4" fmla="*/ 977372 h 977384"/>
                <a:gd name="connsiteX0" fmla="*/ 36643 w 2458332"/>
                <a:gd name="connsiteY0" fmla="*/ 0 h 977384"/>
                <a:gd name="connsiteX1" fmla="*/ 35229 w 2458332"/>
                <a:gd name="connsiteY1" fmla="*/ 233237 h 977384"/>
                <a:gd name="connsiteX2" fmla="*/ 552091 w 2458332"/>
                <a:gd name="connsiteY2" fmla="*/ 596124 h 977384"/>
                <a:gd name="connsiteX3" fmla="*/ 1630308 w 2458332"/>
                <a:gd name="connsiteY3" fmla="*/ 899931 h 977384"/>
                <a:gd name="connsiteX4" fmla="*/ 2458332 w 2458332"/>
                <a:gd name="connsiteY4" fmla="*/ 977372 h 977384"/>
                <a:gd name="connsiteX0" fmla="*/ 39623 w 2461312"/>
                <a:gd name="connsiteY0" fmla="*/ 0 h 977384"/>
                <a:gd name="connsiteX1" fmla="*/ 38209 w 2461312"/>
                <a:gd name="connsiteY1" fmla="*/ 233237 h 977384"/>
                <a:gd name="connsiteX2" fmla="*/ 555071 w 2461312"/>
                <a:gd name="connsiteY2" fmla="*/ 596124 h 977384"/>
                <a:gd name="connsiteX3" fmla="*/ 1633288 w 2461312"/>
                <a:gd name="connsiteY3" fmla="*/ 899931 h 977384"/>
                <a:gd name="connsiteX4" fmla="*/ 2461312 w 2461312"/>
                <a:gd name="connsiteY4" fmla="*/ 977372 h 977384"/>
                <a:gd name="connsiteX0" fmla="*/ 41398 w 2463087"/>
                <a:gd name="connsiteY0" fmla="*/ 0 h 977384"/>
                <a:gd name="connsiteX1" fmla="*/ 37602 w 2463087"/>
                <a:gd name="connsiteY1" fmla="*/ 176087 h 977384"/>
                <a:gd name="connsiteX2" fmla="*/ 556846 w 2463087"/>
                <a:gd name="connsiteY2" fmla="*/ 596124 h 977384"/>
                <a:gd name="connsiteX3" fmla="*/ 1635063 w 2463087"/>
                <a:gd name="connsiteY3" fmla="*/ 899931 h 977384"/>
                <a:gd name="connsiteX4" fmla="*/ 2463087 w 2463087"/>
                <a:gd name="connsiteY4" fmla="*/ 977372 h 977384"/>
                <a:gd name="connsiteX0" fmla="*/ 3807 w 2425496"/>
                <a:gd name="connsiteY0" fmla="*/ 0 h 977384"/>
                <a:gd name="connsiteX1" fmla="*/ 11 w 2425496"/>
                <a:gd name="connsiteY1" fmla="*/ 176087 h 977384"/>
                <a:gd name="connsiteX2" fmla="*/ 519255 w 2425496"/>
                <a:gd name="connsiteY2" fmla="*/ 596124 h 977384"/>
                <a:gd name="connsiteX3" fmla="*/ 1597472 w 2425496"/>
                <a:gd name="connsiteY3" fmla="*/ 899931 h 977384"/>
                <a:gd name="connsiteX4" fmla="*/ 2425496 w 2425496"/>
                <a:gd name="connsiteY4" fmla="*/ 977372 h 977384"/>
                <a:gd name="connsiteX0" fmla="*/ 3807 w 2425496"/>
                <a:gd name="connsiteY0" fmla="*/ 0 h 977384"/>
                <a:gd name="connsiteX1" fmla="*/ 11 w 2425496"/>
                <a:gd name="connsiteY1" fmla="*/ 176087 h 977384"/>
                <a:gd name="connsiteX2" fmla="*/ 519255 w 2425496"/>
                <a:gd name="connsiteY2" fmla="*/ 596124 h 977384"/>
                <a:gd name="connsiteX3" fmla="*/ 1597472 w 2425496"/>
                <a:gd name="connsiteY3" fmla="*/ 899931 h 977384"/>
                <a:gd name="connsiteX4" fmla="*/ 2425496 w 2425496"/>
                <a:gd name="connsiteY4" fmla="*/ 977372 h 977384"/>
                <a:gd name="connsiteX0" fmla="*/ 3856 w 2425545"/>
                <a:gd name="connsiteY0" fmla="*/ 0 h 977384"/>
                <a:gd name="connsiteX1" fmla="*/ 60 w 2425545"/>
                <a:gd name="connsiteY1" fmla="*/ 176087 h 977384"/>
                <a:gd name="connsiteX2" fmla="*/ 519304 w 2425545"/>
                <a:gd name="connsiteY2" fmla="*/ 596124 h 977384"/>
                <a:gd name="connsiteX3" fmla="*/ 1597521 w 2425545"/>
                <a:gd name="connsiteY3" fmla="*/ 899931 h 977384"/>
                <a:gd name="connsiteX4" fmla="*/ 2425545 w 2425545"/>
                <a:gd name="connsiteY4" fmla="*/ 977372 h 977384"/>
                <a:gd name="connsiteX0" fmla="*/ 3856 w 2425545"/>
                <a:gd name="connsiteY0" fmla="*/ 0 h 977384"/>
                <a:gd name="connsiteX1" fmla="*/ 60 w 2425545"/>
                <a:gd name="connsiteY1" fmla="*/ 176087 h 977384"/>
                <a:gd name="connsiteX2" fmla="*/ 519304 w 2425545"/>
                <a:gd name="connsiteY2" fmla="*/ 596124 h 977384"/>
                <a:gd name="connsiteX3" fmla="*/ 1597521 w 2425545"/>
                <a:gd name="connsiteY3" fmla="*/ 899931 h 977384"/>
                <a:gd name="connsiteX4" fmla="*/ 2425545 w 2425545"/>
                <a:gd name="connsiteY4" fmla="*/ 977372 h 977384"/>
                <a:gd name="connsiteX0" fmla="*/ 3856 w 2425545"/>
                <a:gd name="connsiteY0" fmla="*/ 0 h 977384"/>
                <a:gd name="connsiteX1" fmla="*/ 60 w 2425545"/>
                <a:gd name="connsiteY1" fmla="*/ 176087 h 977384"/>
                <a:gd name="connsiteX2" fmla="*/ 519304 w 2425545"/>
                <a:gd name="connsiteY2" fmla="*/ 596124 h 977384"/>
                <a:gd name="connsiteX3" fmla="*/ 1597521 w 2425545"/>
                <a:gd name="connsiteY3" fmla="*/ 899931 h 977384"/>
                <a:gd name="connsiteX4" fmla="*/ 2425545 w 2425545"/>
                <a:gd name="connsiteY4" fmla="*/ 977372 h 977384"/>
                <a:gd name="connsiteX0" fmla="*/ 3811 w 2425500"/>
                <a:gd name="connsiteY0" fmla="*/ 0 h 977384"/>
                <a:gd name="connsiteX1" fmla="*/ 15 w 2425500"/>
                <a:gd name="connsiteY1" fmla="*/ 176087 h 977384"/>
                <a:gd name="connsiteX2" fmla="*/ 519259 w 2425500"/>
                <a:gd name="connsiteY2" fmla="*/ 596124 h 977384"/>
                <a:gd name="connsiteX3" fmla="*/ 1597476 w 2425500"/>
                <a:gd name="connsiteY3" fmla="*/ 899931 h 977384"/>
                <a:gd name="connsiteX4" fmla="*/ 2425500 w 2425500"/>
                <a:gd name="connsiteY4" fmla="*/ 977372 h 977384"/>
                <a:gd name="connsiteX0" fmla="*/ 0 w 2421689"/>
                <a:gd name="connsiteY0" fmla="*/ 0 h 977384"/>
                <a:gd name="connsiteX1" fmla="*/ 515448 w 2421689"/>
                <a:gd name="connsiteY1" fmla="*/ 596124 h 977384"/>
                <a:gd name="connsiteX2" fmla="*/ 1593665 w 2421689"/>
                <a:gd name="connsiteY2" fmla="*/ 899931 h 977384"/>
                <a:gd name="connsiteX3" fmla="*/ 2421689 w 2421689"/>
                <a:gd name="connsiteY3" fmla="*/ 977372 h 977384"/>
                <a:gd name="connsiteX0" fmla="*/ 0 w 2421689"/>
                <a:gd name="connsiteY0" fmla="*/ 0 h 977384"/>
                <a:gd name="connsiteX1" fmla="*/ 515448 w 2421689"/>
                <a:gd name="connsiteY1" fmla="*/ 596124 h 977384"/>
                <a:gd name="connsiteX2" fmla="*/ 1593665 w 2421689"/>
                <a:gd name="connsiteY2" fmla="*/ 899931 h 977384"/>
                <a:gd name="connsiteX3" fmla="*/ 2421689 w 2421689"/>
                <a:gd name="connsiteY3" fmla="*/ 977372 h 97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89" h="977384">
                  <a:moveTo>
                    <a:pt x="0" y="0"/>
                  </a:moveTo>
                  <a:cubicBezTo>
                    <a:pt x="29944" y="341623"/>
                    <a:pt x="249837" y="446136"/>
                    <a:pt x="515448" y="596124"/>
                  </a:cubicBezTo>
                  <a:cubicBezTo>
                    <a:pt x="781692" y="716765"/>
                    <a:pt x="1275958" y="836390"/>
                    <a:pt x="1593665" y="899931"/>
                  </a:cubicBezTo>
                  <a:cubicBezTo>
                    <a:pt x="1911372" y="963472"/>
                    <a:pt x="2293117" y="977869"/>
                    <a:pt x="2421689" y="97737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1313571" y="2338387"/>
              <a:ext cx="646331" cy="670704"/>
              <a:chOff x="1313571" y="2338387"/>
              <a:chExt cx="646331" cy="670704"/>
            </a:xfrm>
          </p:grpSpPr>
          <p:sp>
            <p:nvSpPr>
              <p:cNvPr id="338" name="TextBox 337"/>
              <p:cNvSpPr txBox="1"/>
              <p:nvPr/>
            </p:nvSpPr>
            <p:spPr>
              <a:xfrm>
                <a:off x="1313571" y="233838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docs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340" name="Picture 33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400" y="2716200"/>
                <a:ext cx="475200" cy="292891"/>
              </a:xfrm>
              <a:prstGeom prst="rect">
                <a:avLst/>
              </a:prstGeom>
            </p:spPr>
          </p:pic>
        </p:grpSp>
        <p:grpSp>
          <p:nvGrpSpPr>
            <p:cNvPr id="319" name="Group 318"/>
            <p:cNvGrpSpPr/>
            <p:nvPr/>
          </p:nvGrpSpPr>
          <p:grpSpPr>
            <a:xfrm>
              <a:off x="2452260" y="2338387"/>
              <a:ext cx="880369" cy="670704"/>
              <a:chOff x="2452260" y="2338387"/>
              <a:chExt cx="880369" cy="670704"/>
            </a:xfrm>
          </p:grpSpPr>
          <p:sp>
            <p:nvSpPr>
              <p:cNvPr id="333" name="TextBox 332"/>
              <p:cNvSpPr txBox="1"/>
              <p:nvPr/>
            </p:nvSpPr>
            <p:spPr>
              <a:xfrm>
                <a:off x="2452260" y="2338387"/>
                <a:ext cx="88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photos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335" name="Picture 33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0800" y="2716200"/>
                <a:ext cx="475200" cy="292891"/>
              </a:xfrm>
              <a:prstGeom prst="rect">
                <a:avLst/>
              </a:prstGeom>
            </p:spPr>
          </p:pic>
        </p:grpSp>
        <p:grpSp>
          <p:nvGrpSpPr>
            <p:cNvPr id="320" name="Group 319"/>
            <p:cNvGrpSpPr/>
            <p:nvPr/>
          </p:nvGrpSpPr>
          <p:grpSpPr>
            <a:xfrm>
              <a:off x="4059016" y="2338387"/>
              <a:ext cx="646331" cy="670704"/>
              <a:chOff x="4059016" y="2338387"/>
              <a:chExt cx="646331" cy="670704"/>
            </a:xfrm>
          </p:grpSpPr>
          <p:sp>
            <p:nvSpPr>
              <p:cNvPr id="328" name="TextBox 327"/>
              <p:cNvSpPr txBox="1"/>
              <p:nvPr/>
            </p:nvSpPr>
            <p:spPr>
              <a:xfrm>
                <a:off x="4059016" y="233838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docs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330" name="Picture 32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1200" y="2716200"/>
                <a:ext cx="475200" cy="292891"/>
              </a:xfrm>
              <a:prstGeom prst="rect">
                <a:avLst/>
              </a:prstGeom>
            </p:spPr>
          </p:pic>
        </p:grpSp>
        <p:cxnSp>
          <p:nvCxnSpPr>
            <p:cNvPr id="321" name="Straight Arrow Connector 320"/>
            <p:cNvCxnSpPr/>
            <p:nvPr/>
          </p:nvCxnSpPr>
          <p:spPr>
            <a:xfrm>
              <a:off x="5620002" y="3140968"/>
              <a:ext cx="0" cy="5484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2" name="Group 321"/>
            <p:cNvGrpSpPr/>
            <p:nvPr/>
          </p:nvGrpSpPr>
          <p:grpSpPr>
            <a:xfrm>
              <a:off x="5197705" y="2338387"/>
              <a:ext cx="880369" cy="670704"/>
              <a:chOff x="5197705" y="2338387"/>
              <a:chExt cx="880369" cy="670704"/>
            </a:xfrm>
          </p:grpSpPr>
          <p:sp>
            <p:nvSpPr>
              <p:cNvPr id="323" name="TextBox 322"/>
              <p:cNvSpPr txBox="1"/>
              <p:nvPr/>
            </p:nvSpPr>
            <p:spPr>
              <a:xfrm>
                <a:off x="5197705" y="2338387"/>
                <a:ext cx="88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photos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325" name="Picture 32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600" y="2716200"/>
                <a:ext cx="475200" cy="2928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74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Referential integrity</a:t>
            </a:r>
            <a:endParaRPr lang="en-CA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5601596" y="5050350"/>
            <a:ext cx="3114000" cy="1258375"/>
            <a:chOff x="3029398" y="5038171"/>
            <a:chExt cx="3114000" cy="1258375"/>
          </a:xfrm>
        </p:grpSpPr>
        <p:sp>
          <p:nvSpPr>
            <p:cNvPr id="373" name="TextBox 372"/>
            <p:cNvSpPr txBox="1"/>
            <p:nvPr/>
          </p:nvSpPr>
          <p:spPr>
            <a:xfrm>
              <a:off x="3287036" y="5038171"/>
              <a:ext cx="2598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 smtClean="0">
                  <a:latin typeface="Cronos Pro" pitchFamily="34" charset="0"/>
                </a:rPr>
                <a:t>Referential security goals</a:t>
              </a:r>
              <a:endParaRPr lang="en-US" b="1" dirty="0">
                <a:latin typeface="Cronos Pro" pitchFamily="34" charset="0"/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3029398" y="5373216"/>
              <a:ext cx="3114000" cy="92333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9900"/>
              </a:solidFill>
            </a:ln>
          </p:spPr>
          <p:txBody>
            <a:bodyPr wrap="none" rtlCol="0">
              <a:noAutofit/>
            </a:bodyPr>
            <a:lstStyle/>
            <a:p>
              <a:pPr marL="252000" indent="-252000">
                <a:buFont typeface="+mj-lt"/>
                <a:buAutoNum type="arabicPeriod"/>
              </a:pPr>
              <a:r>
                <a:rPr lang="en-CA" dirty="0" smtClean="0">
                  <a:solidFill>
                    <a:srgbClr val="002060"/>
                  </a:solidFill>
                  <a:latin typeface="+mj-lt"/>
                </a:rPr>
                <a:t>Ensure referential integrity</a:t>
              </a:r>
            </a:p>
            <a:p>
              <a:pPr marL="252000" indent="-252000">
                <a:buFont typeface="Arial" charset="0"/>
                <a:buChar char="•"/>
              </a:pPr>
              <a:endParaRPr lang="en-CA" dirty="0" smtClean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865" y="1600200"/>
            <a:ext cx="5669175" cy="3452431"/>
            <a:chOff x="837865" y="1600200"/>
            <a:chExt cx="5669175" cy="3452431"/>
          </a:xfrm>
        </p:grpSpPr>
        <p:grpSp>
          <p:nvGrpSpPr>
            <p:cNvPr id="39" name="Group 38"/>
            <p:cNvGrpSpPr/>
            <p:nvPr/>
          </p:nvGrpSpPr>
          <p:grpSpPr>
            <a:xfrm>
              <a:off x="837865" y="1600200"/>
              <a:ext cx="2927924" cy="3452431"/>
              <a:chOff x="837865" y="1159200"/>
              <a:chExt cx="2927924" cy="3452431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837865" y="1318491"/>
                <a:ext cx="2519697" cy="3293140"/>
              </a:xfrm>
              <a:prstGeom prst="roundRect">
                <a:avLst>
                  <a:gd name="adj" fmla="val 5949"/>
                </a:avLst>
              </a:prstGeom>
              <a:solidFill>
                <a:srgbClr val="D2E0FF"/>
              </a:solidFill>
              <a:ln>
                <a:solidFill>
                  <a:srgbClr val="216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56703" y="1159200"/>
                <a:ext cx="409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>
                    <a:latin typeface="+mn-lt"/>
                  </a:rPr>
                  <a:t>A</a:t>
                </a:r>
                <a:endParaRPr lang="en-CA" sz="2800" dirty="0">
                  <a:latin typeface="+mn-lt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78823" y="1600200"/>
              <a:ext cx="2628217" cy="3451540"/>
              <a:chOff x="3878823" y="1159200"/>
              <a:chExt cx="2628217" cy="3451540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878823" y="1317600"/>
                <a:ext cx="2262421" cy="3293140"/>
              </a:xfrm>
              <a:prstGeom prst="roundRect">
                <a:avLst>
                  <a:gd name="adj" fmla="val 5949"/>
                </a:avLst>
              </a:prstGeom>
              <a:solidFill>
                <a:srgbClr val="D2E0FF"/>
              </a:solidFill>
              <a:ln>
                <a:solidFill>
                  <a:srgbClr val="2160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39632" y="11592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>
                    <a:latin typeface="+mn-lt"/>
                  </a:rPr>
                  <a:t>B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918625" y="1728988"/>
              <a:ext cx="624466" cy="669903"/>
              <a:chOff x="1918625" y="1287988"/>
              <a:chExt cx="624466" cy="669903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18625" y="1287988"/>
                <a:ext cx="624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err="1" smtClean="0">
                    <a:latin typeface="+mn-lt"/>
                  </a:rPr>
                  <a:t>alice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400" y="1665000"/>
                <a:ext cx="475200" cy="292891"/>
              </a:xfrm>
              <a:prstGeom prst="rect">
                <a:avLst/>
              </a:prstGeom>
            </p:spPr>
          </p:pic>
        </p:grpSp>
        <p:sp>
          <p:nvSpPr>
            <p:cNvPr id="42" name="Freeform 41"/>
            <p:cNvSpPr/>
            <p:nvPr/>
          </p:nvSpPr>
          <p:spPr>
            <a:xfrm>
              <a:off x="1636737" y="2412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2639874" y="2412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687571" y="1728988"/>
              <a:ext cx="582829" cy="669903"/>
              <a:chOff x="1942126" y="1287988"/>
              <a:chExt cx="582829" cy="669903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942126" y="1287988"/>
                <a:ext cx="577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bob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9755" y="1665000"/>
                <a:ext cx="475200" cy="292891"/>
              </a:xfrm>
              <a:prstGeom prst="rect">
                <a:avLst/>
              </a:prstGeom>
            </p:spPr>
          </p:pic>
        </p:grpSp>
        <p:sp>
          <p:nvSpPr>
            <p:cNvPr id="46" name="Freeform 45"/>
            <p:cNvSpPr/>
            <p:nvPr/>
          </p:nvSpPr>
          <p:spPr>
            <a:xfrm>
              <a:off x="4382182" y="2412652"/>
              <a:ext cx="252570" cy="445855"/>
            </a:xfrm>
            <a:custGeom>
              <a:avLst/>
              <a:gdLst>
                <a:gd name="connsiteX0" fmla="*/ 310591 w 310591"/>
                <a:gd name="connsiteY0" fmla="*/ 0 h 597159"/>
                <a:gd name="connsiteX1" fmla="*/ 80436 w 310591"/>
                <a:gd name="connsiteY1" fmla="*/ 167951 h 597159"/>
                <a:gd name="connsiteX2" fmla="*/ 24453 w 310591"/>
                <a:gd name="connsiteY2" fmla="*/ 597159 h 597159"/>
                <a:gd name="connsiteX0" fmla="*/ 286138 w 286138"/>
                <a:gd name="connsiteY0" fmla="*/ 0 h 597159"/>
                <a:gd name="connsiteX1" fmla="*/ 55983 w 286138"/>
                <a:gd name="connsiteY1" fmla="*/ 167951 h 597159"/>
                <a:gd name="connsiteX2" fmla="*/ 0 w 286138"/>
                <a:gd name="connsiteY2" fmla="*/ 597159 h 597159"/>
                <a:gd name="connsiteX0" fmla="*/ 259495 w 259495"/>
                <a:gd name="connsiteY0" fmla="*/ 0 h 603737"/>
                <a:gd name="connsiteX1" fmla="*/ 29340 w 259495"/>
                <a:gd name="connsiteY1" fmla="*/ 167951 h 603737"/>
                <a:gd name="connsiteX2" fmla="*/ 2960 w 259495"/>
                <a:gd name="connsiteY2" fmla="*/ 603737 h 603737"/>
                <a:gd name="connsiteX0" fmla="*/ 252570 w 252570"/>
                <a:gd name="connsiteY0" fmla="*/ 18442 h 464297"/>
                <a:gd name="connsiteX1" fmla="*/ 28993 w 252570"/>
                <a:gd name="connsiteY1" fmla="*/ 28511 h 464297"/>
                <a:gd name="connsiteX2" fmla="*/ 2613 w 252570"/>
                <a:gd name="connsiteY2" fmla="*/ 464297 h 464297"/>
                <a:gd name="connsiteX0" fmla="*/ 252570 w 252570"/>
                <a:gd name="connsiteY0" fmla="*/ 22351 h 468206"/>
                <a:gd name="connsiteX1" fmla="*/ 28993 w 252570"/>
                <a:gd name="connsiteY1" fmla="*/ 32420 h 468206"/>
                <a:gd name="connsiteX2" fmla="*/ 2613 w 252570"/>
                <a:gd name="connsiteY2" fmla="*/ 468206 h 468206"/>
                <a:gd name="connsiteX0" fmla="*/ 252570 w 252570"/>
                <a:gd name="connsiteY0" fmla="*/ 0 h 445855"/>
                <a:gd name="connsiteX1" fmla="*/ 28993 w 252570"/>
                <a:gd name="connsiteY1" fmla="*/ 98878 h 445855"/>
                <a:gd name="connsiteX2" fmla="*/ 2613 w 252570"/>
                <a:gd name="connsiteY2" fmla="*/ 445855 h 4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570" h="445855">
                  <a:moveTo>
                    <a:pt x="252570" y="0"/>
                  </a:moveTo>
                  <a:cubicBezTo>
                    <a:pt x="151469" y="14477"/>
                    <a:pt x="70652" y="24569"/>
                    <a:pt x="28993" y="98878"/>
                  </a:cubicBezTo>
                  <a:cubicBezTo>
                    <a:pt x="-12666" y="173187"/>
                    <a:pt x="2904" y="312683"/>
                    <a:pt x="2613" y="44585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91958" y="3583675"/>
              <a:ext cx="2421689" cy="977384"/>
            </a:xfrm>
            <a:custGeom>
              <a:avLst/>
              <a:gdLst>
                <a:gd name="connsiteX0" fmla="*/ 0 w 2424500"/>
                <a:gd name="connsiteY0" fmla="*/ 0 h 822625"/>
                <a:gd name="connsiteX1" fmla="*/ 518259 w 2424500"/>
                <a:gd name="connsiteY1" fmla="*/ 419969 h 822625"/>
                <a:gd name="connsiteX2" fmla="*/ 1956875 w 2424500"/>
                <a:gd name="connsiteY2" fmla="*/ 780368 h 822625"/>
                <a:gd name="connsiteX3" fmla="*/ 2424500 w 2424500"/>
                <a:gd name="connsiteY3" fmla="*/ 801217 h 822625"/>
                <a:gd name="connsiteX0" fmla="*/ 0 w 2424500"/>
                <a:gd name="connsiteY0" fmla="*/ 0 h 815406"/>
                <a:gd name="connsiteX1" fmla="*/ 518259 w 2424500"/>
                <a:gd name="connsiteY1" fmla="*/ 419969 h 815406"/>
                <a:gd name="connsiteX2" fmla="*/ 1956875 w 2424500"/>
                <a:gd name="connsiteY2" fmla="*/ 780368 h 815406"/>
                <a:gd name="connsiteX3" fmla="*/ 2424500 w 2424500"/>
                <a:gd name="connsiteY3" fmla="*/ 801217 h 815406"/>
                <a:gd name="connsiteX0" fmla="*/ 0 w 2424500"/>
                <a:gd name="connsiteY0" fmla="*/ 0 h 801229"/>
                <a:gd name="connsiteX1" fmla="*/ 518259 w 2424500"/>
                <a:gd name="connsiteY1" fmla="*/ 419969 h 801229"/>
                <a:gd name="connsiteX2" fmla="*/ 1596476 w 2424500"/>
                <a:gd name="connsiteY2" fmla="*/ 723776 h 801229"/>
                <a:gd name="connsiteX3" fmla="*/ 2424500 w 2424500"/>
                <a:gd name="connsiteY3" fmla="*/ 801217 h 801229"/>
                <a:gd name="connsiteX0" fmla="*/ 0 w 2424500"/>
                <a:gd name="connsiteY0" fmla="*/ 0 h 801229"/>
                <a:gd name="connsiteX1" fmla="*/ 518259 w 2424500"/>
                <a:gd name="connsiteY1" fmla="*/ 419969 h 801229"/>
                <a:gd name="connsiteX2" fmla="*/ 1596476 w 2424500"/>
                <a:gd name="connsiteY2" fmla="*/ 723776 h 801229"/>
                <a:gd name="connsiteX3" fmla="*/ 2424500 w 2424500"/>
                <a:gd name="connsiteY3" fmla="*/ 801217 h 801229"/>
                <a:gd name="connsiteX0" fmla="*/ 0 w 2424500"/>
                <a:gd name="connsiteY0" fmla="*/ 0 h 801229"/>
                <a:gd name="connsiteX1" fmla="*/ 518259 w 2424500"/>
                <a:gd name="connsiteY1" fmla="*/ 419969 h 801229"/>
                <a:gd name="connsiteX2" fmla="*/ 1596476 w 2424500"/>
                <a:gd name="connsiteY2" fmla="*/ 723776 h 801229"/>
                <a:gd name="connsiteX3" fmla="*/ 2424500 w 2424500"/>
                <a:gd name="connsiteY3" fmla="*/ 801217 h 801229"/>
                <a:gd name="connsiteX0" fmla="*/ 0 w 2424500"/>
                <a:gd name="connsiteY0" fmla="*/ 0 h 801229"/>
                <a:gd name="connsiteX1" fmla="*/ 75069 w 2424500"/>
                <a:gd name="connsiteY1" fmla="*/ 135088 h 801229"/>
                <a:gd name="connsiteX2" fmla="*/ 518259 w 2424500"/>
                <a:gd name="connsiteY2" fmla="*/ 419969 h 801229"/>
                <a:gd name="connsiteX3" fmla="*/ 1596476 w 2424500"/>
                <a:gd name="connsiteY3" fmla="*/ 723776 h 801229"/>
                <a:gd name="connsiteX4" fmla="*/ 2424500 w 2424500"/>
                <a:gd name="connsiteY4" fmla="*/ 801217 h 801229"/>
                <a:gd name="connsiteX0" fmla="*/ 0 w 2424500"/>
                <a:gd name="connsiteY0" fmla="*/ 0 h 801229"/>
                <a:gd name="connsiteX1" fmla="*/ 75069 w 2424500"/>
                <a:gd name="connsiteY1" fmla="*/ 135088 h 801229"/>
                <a:gd name="connsiteX2" fmla="*/ 518259 w 2424500"/>
                <a:gd name="connsiteY2" fmla="*/ 419969 h 801229"/>
                <a:gd name="connsiteX3" fmla="*/ 1596476 w 2424500"/>
                <a:gd name="connsiteY3" fmla="*/ 723776 h 801229"/>
                <a:gd name="connsiteX4" fmla="*/ 2424500 w 2424500"/>
                <a:gd name="connsiteY4" fmla="*/ 801217 h 801229"/>
                <a:gd name="connsiteX0" fmla="*/ 0 w 2424500"/>
                <a:gd name="connsiteY0" fmla="*/ 0 h 801229"/>
                <a:gd name="connsiteX1" fmla="*/ 75069 w 2424500"/>
                <a:gd name="connsiteY1" fmla="*/ 135088 h 801229"/>
                <a:gd name="connsiteX2" fmla="*/ 518259 w 2424500"/>
                <a:gd name="connsiteY2" fmla="*/ 419969 h 801229"/>
                <a:gd name="connsiteX3" fmla="*/ 1596476 w 2424500"/>
                <a:gd name="connsiteY3" fmla="*/ 723776 h 801229"/>
                <a:gd name="connsiteX4" fmla="*/ 2424500 w 2424500"/>
                <a:gd name="connsiteY4" fmla="*/ 801217 h 801229"/>
                <a:gd name="connsiteX0" fmla="*/ 34682 w 2459182"/>
                <a:gd name="connsiteY0" fmla="*/ 0 h 801229"/>
                <a:gd name="connsiteX1" fmla="*/ 36079 w 2459182"/>
                <a:gd name="connsiteY1" fmla="*/ 57082 h 801229"/>
                <a:gd name="connsiteX2" fmla="*/ 552941 w 2459182"/>
                <a:gd name="connsiteY2" fmla="*/ 419969 h 801229"/>
                <a:gd name="connsiteX3" fmla="*/ 1631158 w 2459182"/>
                <a:gd name="connsiteY3" fmla="*/ 723776 h 801229"/>
                <a:gd name="connsiteX4" fmla="*/ 2459182 w 2459182"/>
                <a:gd name="connsiteY4" fmla="*/ 801217 h 801229"/>
                <a:gd name="connsiteX0" fmla="*/ 31708 w 2460541"/>
                <a:gd name="connsiteY0" fmla="*/ 0 h 970241"/>
                <a:gd name="connsiteX1" fmla="*/ 37438 w 2460541"/>
                <a:gd name="connsiteY1" fmla="*/ 226094 h 970241"/>
                <a:gd name="connsiteX2" fmla="*/ 554300 w 2460541"/>
                <a:gd name="connsiteY2" fmla="*/ 588981 h 970241"/>
                <a:gd name="connsiteX3" fmla="*/ 1632517 w 2460541"/>
                <a:gd name="connsiteY3" fmla="*/ 892788 h 970241"/>
                <a:gd name="connsiteX4" fmla="*/ 2460541 w 2460541"/>
                <a:gd name="connsiteY4" fmla="*/ 970229 h 970241"/>
                <a:gd name="connsiteX0" fmla="*/ 36643 w 2458332"/>
                <a:gd name="connsiteY0" fmla="*/ 0 h 977384"/>
                <a:gd name="connsiteX1" fmla="*/ 35229 w 2458332"/>
                <a:gd name="connsiteY1" fmla="*/ 233237 h 977384"/>
                <a:gd name="connsiteX2" fmla="*/ 552091 w 2458332"/>
                <a:gd name="connsiteY2" fmla="*/ 596124 h 977384"/>
                <a:gd name="connsiteX3" fmla="*/ 1630308 w 2458332"/>
                <a:gd name="connsiteY3" fmla="*/ 899931 h 977384"/>
                <a:gd name="connsiteX4" fmla="*/ 2458332 w 2458332"/>
                <a:gd name="connsiteY4" fmla="*/ 977372 h 977384"/>
                <a:gd name="connsiteX0" fmla="*/ 36643 w 2458332"/>
                <a:gd name="connsiteY0" fmla="*/ 0 h 977384"/>
                <a:gd name="connsiteX1" fmla="*/ 35229 w 2458332"/>
                <a:gd name="connsiteY1" fmla="*/ 233237 h 977384"/>
                <a:gd name="connsiteX2" fmla="*/ 552091 w 2458332"/>
                <a:gd name="connsiteY2" fmla="*/ 596124 h 977384"/>
                <a:gd name="connsiteX3" fmla="*/ 1630308 w 2458332"/>
                <a:gd name="connsiteY3" fmla="*/ 899931 h 977384"/>
                <a:gd name="connsiteX4" fmla="*/ 2458332 w 2458332"/>
                <a:gd name="connsiteY4" fmla="*/ 977372 h 977384"/>
                <a:gd name="connsiteX0" fmla="*/ 39623 w 2461312"/>
                <a:gd name="connsiteY0" fmla="*/ 0 h 977384"/>
                <a:gd name="connsiteX1" fmla="*/ 38209 w 2461312"/>
                <a:gd name="connsiteY1" fmla="*/ 233237 h 977384"/>
                <a:gd name="connsiteX2" fmla="*/ 555071 w 2461312"/>
                <a:gd name="connsiteY2" fmla="*/ 596124 h 977384"/>
                <a:gd name="connsiteX3" fmla="*/ 1633288 w 2461312"/>
                <a:gd name="connsiteY3" fmla="*/ 899931 h 977384"/>
                <a:gd name="connsiteX4" fmla="*/ 2461312 w 2461312"/>
                <a:gd name="connsiteY4" fmla="*/ 977372 h 977384"/>
                <a:gd name="connsiteX0" fmla="*/ 41398 w 2463087"/>
                <a:gd name="connsiteY0" fmla="*/ 0 h 977384"/>
                <a:gd name="connsiteX1" fmla="*/ 37602 w 2463087"/>
                <a:gd name="connsiteY1" fmla="*/ 176087 h 977384"/>
                <a:gd name="connsiteX2" fmla="*/ 556846 w 2463087"/>
                <a:gd name="connsiteY2" fmla="*/ 596124 h 977384"/>
                <a:gd name="connsiteX3" fmla="*/ 1635063 w 2463087"/>
                <a:gd name="connsiteY3" fmla="*/ 899931 h 977384"/>
                <a:gd name="connsiteX4" fmla="*/ 2463087 w 2463087"/>
                <a:gd name="connsiteY4" fmla="*/ 977372 h 977384"/>
                <a:gd name="connsiteX0" fmla="*/ 3807 w 2425496"/>
                <a:gd name="connsiteY0" fmla="*/ 0 h 977384"/>
                <a:gd name="connsiteX1" fmla="*/ 11 w 2425496"/>
                <a:gd name="connsiteY1" fmla="*/ 176087 h 977384"/>
                <a:gd name="connsiteX2" fmla="*/ 519255 w 2425496"/>
                <a:gd name="connsiteY2" fmla="*/ 596124 h 977384"/>
                <a:gd name="connsiteX3" fmla="*/ 1597472 w 2425496"/>
                <a:gd name="connsiteY3" fmla="*/ 899931 h 977384"/>
                <a:gd name="connsiteX4" fmla="*/ 2425496 w 2425496"/>
                <a:gd name="connsiteY4" fmla="*/ 977372 h 977384"/>
                <a:gd name="connsiteX0" fmla="*/ 3807 w 2425496"/>
                <a:gd name="connsiteY0" fmla="*/ 0 h 977384"/>
                <a:gd name="connsiteX1" fmla="*/ 11 w 2425496"/>
                <a:gd name="connsiteY1" fmla="*/ 176087 h 977384"/>
                <a:gd name="connsiteX2" fmla="*/ 519255 w 2425496"/>
                <a:gd name="connsiteY2" fmla="*/ 596124 h 977384"/>
                <a:gd name="connsiteX3" fmla="*/ 1597472 w 2425496"/>
                <a:gd name="connsiteY3" fmla="*/ 899931 h 977384"/>
                <a:gd name="connsiteX4" fmla="*/ 2425496 w 2425496"/>
                <a:gd name="connsiteY4" fmla="*/ 977372 h 977384"/>
                <a:gd name="connsiteX0" fmla="*/ 3856 w 2425545"/>
                <a:gd name="connsiteY0" fmla="*/ 0 h 977384"/>
                <a:gd name="connsiteX1" fmla="*/ 60 w 2425545"/>
                <a:gd name="connsiteY1" fmla="*/ 176087 h 977384"/>
                <a:gd name="connsiteX2" fmla="*/ 519304 w 2425545"/>
                <a:gd name="connsiteY2" fmla="*/ 596124 h 977384"/>
                <a:gd name="connsiteX3" fmla="*/ 1597521 w 2425545"/>
                <a:gd name="connsiteY3" fmla="*/ 899931 h 977384"/>
                <a:gd name="connsiteX4" fmla="*/ 2425545 w 2425545"/>
                <a:gd name="connsiteY4" fmla="*/ 977372 h 977384"/>
                <a:gd name="connsiteX0" fmla="*/ 3856 w 2425545"/>
                <a:gd name="connsiteY0" fmla="*/ 0 h 977384"/>
                <a:gd name="connsiteX1" fmla="*/ 60 w 2425545"/>
                <a:gd name="connsiteY1" fmla="*/ 176087 h 977384"/>
                <a:gd name="connsiteX2" fmla="*/ 519304 w 2425545"/>
                <a:gd name="connsiteY2" fmla="*/ 596124 h 977384"/>
                <a:gd name="connsiteX3" fmla="*/ 1597521 w 2425545"/>
                <a:gd name="connsiteY3" fmla="*/ 899931 h 977384"/>
                <a:gd name="connsiteX4" fmla="*/ 2425545 w 2425545"/>
                <a:gd name="connsiteY4" fmla="*/ 977372 h 977384"/>
                <a:gd name="connsiteX0" fmla="*/ 3856 w 2425545"/>
                <a:gd name="connsiteY0" fmla="*/ 0 h 977384"/>
                <a:gd name="connsiteX1" fmla="*/ 60 w 2425545"/>
                <a:gd name="connsiteY1" fmla="*/ 176087 h 977384"/>
                <a:gd name="connsiteX2" fmla="*/ 519304 w 2425545"/>
                <a:gd name="connsiteY2" fmla="*/ 596124 h 977384"/>
                <a:gd name="connsiteX3" fmla="*/ 1597521 w 2425545"/>
                <a:gd name="connsiteY3" fmla="*/ 899931 h 977384"/>
                <a:gd name="connsiteX4" fmla="*/ 2425545 w 2425545"/>
                <a:gd name="connsiteY4" fmla="*/ 977372 h 977384"/>
                <a:gd name="connsiteX0" fmla="*/ 3811 w 2425500"/>
                <a:gd name="connsiteY0" fmla="*/ 0 h 977384"/>
                <a:gd name="connsiteX1" fmla="*/ 15 w 2425500"/>
                <a:gd name="connsiteY1" fmla="*/ 176087 h 977384"/>
                <a:gd name="connsiteX2" fmla="*/ 519259 w 2425500"/>
                <a:gd name="connsiteY2" fmla="*/ 596124 h 977384"/>
                <a:gd name="connsiteX3" fmla="*/ 1597476 w 2425500"/>
                <a:gd name="connsiteY3" fmla="*/ 899931 h 977384"/>
                <a:gd name="connsiteX4" fmla="*/ 2425500 w 2425500"/>
                <a:gd name="connsiteY4" fmla="*/ 977372 h 977384"/>
                <a:gd name="connsiteX0" fmla="*/ 0 w 2421689"/>
                <a:gd name="connsiteY0" fmla="*/ 0 h 977384"/>
                <a:gd name="connsiteX1" fmla="*/ 515448 w 2421689"/>
                <a:gd name="connsiteY1" fmla="*/ 596124 h 977384"/>
                <a:gd name="connsiteX2" fmla="*/ 1593665 w 2421689"/>
                <a:gd name="connsiteY2" fmla="*/ 899931 h 977384"/>
                <a:gd name="connsiteX3" fmla="*/ 2421689 w 2421689"/>
                <a:gd name="connsiteY3" fmla="*/ 977372 h 977384"/>
                <a:gd name="connsiteX0" fmla="*/ 0 w 2421689"/>
                <a:gd name="connsiteY0" fmla="*/ 0 h 977384"/>
                <a:gd name="connsiteX1" fmla="*/ 515448 w 2421689"/>
                <a:gd name="connsiteY1" fmla="*/ 596124 h 977384"/>
                <a:gd name="connsiteX2" fmla="*/ 1593665 w 2421689"/>
                <a:gd name="connsiteY2" fmla="*/ 899931 h 977384"/>
                <a:gd name="connsiteX3" fmla="*/ 2421689 w 2421689"/>
                <a:gd name="connsiteY3" fmla="*/ 977372 h 97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89" h="977384">
                  <a:moveTo>
                    <a:pt x="0" y="0"/>
                  </a:moveTo>
                  <a:cubicBezTo>
                    <a:pt x="29944" y="341623"/>
                    <a:pt x="249837" y="446136"/>
                    <a:pt x="515448" y="596124"/>
                  </a:cubicBezTo>
                  <a:cubicBezTo>
                    <a:pt x="781692" y="716765"/>
                    <a:pt x="1275958" y="836390"/>
                    <a:pt x="1593665" y="899931"/>
                  </a:cubicBezTo>
                  <a:cubicBezTo>
                    <a:pt x="1911372" y="963472"/>
                    <a:pt x="2293117" y="977869"/>
                    <a:pt x="2421689" y="97737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313571" y="2779387"/>
              <a:ext cx="646331" cy="670704"/>
              <a:chOff x="1313571" y="2338387"/>
              <a:chExt cx="646331" cy="67070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13571" y="233838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docs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400" y="2716200"/>
                <a:ext cx="475200" cy="292891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2452260" y="2779387"/>
              <a:ext cx="880369" cy="670704"/>
              <a:chOff x="2452260" y="2338387"/>
              <a:chExt cx="880369" cy="67070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452260" y="2338387"/>
                <a:ext cx="88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photos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0800" y="2716200"/>
                <a:ext cx="475200" cy="292891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4059016" y="2779387"/>
              <a:ext cx="646331" cy="670704"/>
              <a:chOff x="4059016" y="2338387"/>
              <a:chExt cx="646331" cy="67070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059016" y="233838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smtClean="0">
                    <a:latin typeface="+mn-lt"/>
                  </a:rPr>
                  <a:t>docs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1200" y="2716200"/>
                <a:ext cx="475200" cy="292891"/>
              </a:xfrm>
              <a:prstGeom prst="rect">
                <a:avLst/>
              </a:prstGeom>
            </p:spPr>
          </p:pic>
        </p:grpSp>
        <p:sp>
          <p:nvSpPr>
            <p:cNvPr id="376" name="Text Box 6"/>
            <p:cNvSpPr txBox="1">
              <a:spLocks noChangeArrowheads="1"/>
            </p:cNvSpPr>
            <p:nvPr/>
          </p:nvSpPr>
          <p:spPr bwMode="auto">
            <a:xfrm>
              <a:off x="5412254" y="4141855"/>
              <a:ext cx="4154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CA" sz="4800" b="1" dirty="0" smtClean="0">
                  <a:solidFill>
                    <a:srgbClr val="C00000"/>
                  </a:solidFill>
                  <a:latin typeface="Cronos Pro" pitchFamily="1" charset="-18"/>
                </a:rPr>
                <a:t>?</a:t>
              </a:r>
              <a:endParaRPr lang="en-CA" sz="4800" b="1" dirty="0">
                <a:solidFill>
                  <a:srgbClr val="C00000"/>
                </a:solidFill>
                <a:latin typeface="Cronos Pro" pitchFamily="1" charset="-18"/>
              </a:endParaRPr>
            </a:p>
          </p:txBody>
        </p:sp>
      </p:grpSp>
      <p:sp>
        <p:nvSpPr>
          <p:cNvPr id="423" name="Rectangle 422"/>
          <p:cNvSpPr/>
          <p:nvPr/>
        </p:nvSpPr>
        <p:spPr>
          <a:xfrm>
            <a:off x="0" y="116632"/>
            <a:ext cx="1944216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4" name="Rectangle 423"/>
          <p:cNvSpPr/>
          <p:nvPr/>
        </p:nvSpPr>
        <p:spPr>
          <a:xfrm>
            <a:off x="7199784" y="116632"/>
            <a:ext cx="1944216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8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Referential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" y="1541827"/>
            <a:ext cx="9144793" cy="5316173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179148" y="2375368"/>
            <a:ext cx="6785704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60000" indent="-226800">
              <a:buFont typeface="Arial" charset="0"/>
              <a:buChar char="•"/>
            </a:pPr>
            <a:r>
              <a:rPr lang="en-CA" sz="2800" dirty="0" smtClean="0">
                <a:latin typeface="Cronos Pro" pitchFamily="34" charset="0"/>
              </a:rPr>
              <a:t>Known to be important (e.g., Java, databases)</a:t>
            </a:r>
          </a:p>
          <a:p>
            <a:pPr marL="360000" indent="-226800">
              <a:buFont typeface="Arial" charset="0"/>
              <a:buChar char="•"/>
            </a:pPr>
            <a:r>
              <a:rPr lang="en-CA" sz="2800" dirty="0" smtClean="0">
                <a:latin typeface="Cronos Pro" pitchFamily="34" charset="0"/>
              </a:rPr>
              <a:t>Not universal (e.g., web “404” errors)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35696" y="3902340"/>
            <a:ext cx="5472636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CA" sz="2800" dirty="0">
                <a:solidFill>
                  <a:srgbClr val="000000"/>
                </a:solidFill>
                <a:latin typeface="Cronos Pro" pitchFamily="34" charset="0"/>
              </a:rPr>
              <a:t>A double-edged sword</a:t>
            </a:r>
            <a:endParaRPr lang="en-US" sz="2800" dirty="0">
              <a:solidFill>
                <a:srgbClr val="000000"/>
              </a:solidFill>
              <a:latin typeface="Cronos Pro" pitchFamily="34" charset="0"/>
            </a:endParaRPr>
          </a:p>
          <a:p>
            <a:pPr marL="133200" lvl="0"/>
            <a:endParaRPr lang="en-CA" sz="1600" dirty="0">
              <a:solidFill>
                <a:srgbClr val="000000"/>
              </a:solidFill>
              <a:latin typeface="Cronos Pro" pitchFamily="34" charset="0"/>
            </a:endParaRPr>
          </a:p>
          <a:p>
            <a:pPr marL="360000" lvl="0" indent="-226800">
              <a:buFont typeface="Arial" charset="0"/>
              <a:buChar char="•"/>
            </a:pPr>
            <a:r>
              <a:rPr lang="en-CA" sz="2800" dirty="0" smtClean="0">
                <a:solidFill>
                  <a:srgbClr val="000000"/>
                </a:solidFill>
                <a:latin typeface="Cronos Pro" pitchFamily="34" charset="0"/>
              </a:rPr>
              <a:t>Enforcing referential integrity</a:t>
            </a:r>
            <a:br>
              <a:rPr lang="en-CA" sz="2800" dirty="0" smtClean="0">
                <a:solidFill>
                  <a:srgbClr val="000000"/>
                </a:solidFill>
                <a:latin typeface="Cronos Pro" pitchFamily="34" charset="0"/>
              </a:rPr>
            </a:br>
            <a:r>
              <a:rPr lang="en-CA" sz="2800" dirty="0" smtClean="0">
                <a:solidFill>
                  <a:srgbClr val="000000"/>
                </a:solidFill>
                <a:latin typeface="Cronos Pro" pitchFamily="34" charset="0"/>
              </a:rPr>
              <a:t>creates other security vulnerabilities</a:t>
            </a:r>
            <a:endParaRPr lang="en-CA" sz="2800" dirty="0">
              <a:solidFill>
                <a:srgbClr val="000000"/>
              </a:solidFill>
              <a:latin typeface="Crono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Accidental persistence</a:t>
            </a:r>
            <a:endParaRPr lang="en-CA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1" name="TextBox 50"/>
          <p:cNvSpPr txBox="1"/>
          <p:nvPr/>
        </p:nvSpPr>
        <p:spPr>
          <a:xfrm>
            <a:off x="5601596" y="5385395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</a:p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</a:p>
          <a:p>
            <a:pPr marL="252000" indent="-252000">
              <a:buFont typeface="Arial" charset="0"/>
              <a:buChar char="•"/>
            </a:pPr>
            <a:endParaRPr lang="en-CA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86613" y="5050350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latin typeface="Cronos Pro" pitchFamily="34" charset="0"/>
              </a:rPr>
              <a:t>Referential security goals</a:t>
            </a:r>
            <a:endParaRPr lang="en-US" b="1" dirty="0">
              <a:latin typeface="Cronos Pro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37865" y="1600200"/>
            <a:ext cx="3442260" cy="3452431"/>
            <a:chOff x="323529" y="1159200"/>
            <a:chExt cx="3442260" cy="3452431"/>
          </a:xfrm>
        </p:grpSpPr>
        <p:sp>
          <p:nvSpPr>
            <p:cNvPr id="87" name="Rounded Rectangle 86"/>
            <p:cNvSpPr/>
            <p:nvPr/>
          </p:nvSpPr>
          <p:spPr>
            <a:xfrm>
              <a:off x="323529" y="1318491"/>
              <a:ext cx="3034034" cy="3293140"/>
            </a:xfrm>
            <a:prstGeom prst="roundRect">
              <a:avLst>
                <a:gd name="adj" fmla="val 5949"/>
              </a:avLst>
            </a:prstGeom>
            <a:solidFill>
              <a:srgbClr val="D2E0FF"/>
            </a:solidFill>
            <a:ln>
              <a:solidFill>
                <a:srgbClr val="216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56703" y="11592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+mn-lt"/>
                </a:rPr>
                <a:t>A</a:t>
              </a:r>
              <a:endParaRPr lang="en-CA" sz="2800" dirty="0">
                <a:latin typeface="+mn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625" y="1728988"/>
            <a:ext cx="624466" cy="669903"/>
            <a:chOff x="1918625" y="1287988"/>
            <a:chExt cx="624466" cy="669903"/>
          </a:xfrm>
        </p:grpSpPr>
        <p:sp>
          <p:nvSpPr>
            <p:cNvPr id="83" name="TextBox 82"/>
            <p:cNvSpPr txBox="1"/>
            <p:nvPr/>
          </p:nvSpPr>
          <p:spPr>
            <a:xfrm>
              <a:off x="1918625" y="1287988"/>
              <a:ext cx="624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err="1" smtClean="0">
                  <a:latin typeface="+mn-lt"/>
                </a:rPr>
                <a:t>alice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00" y="1665000"/>
              <a:ext cx="475200" cy="292891"/>
            </a:xfrm>
            <a:prstGeom prst="rect">
              <a:avLst/>
            </a:prstGeom>
          </p:spPr>
        </p:pic>
      </p:grpSp>
      <p:sp>
        <p:nvSpPr>
          <p:cNvPr id="59" name="Freeform 58"/>
          <p:cNvSpPr/>
          <p:nvPr/>
        </p:nvSpPr>
        <p:spPr>
          <a:xfrm>
            <a:off x="1636737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Freeform 59"/>
          <p:cNvSpPr/>
          <p:nvPr/>
        </p:nvSpPr>
        <p:spPr>
          <a:xfrm flipH="1">
            <a:off x="2639874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6" name="Group 65"/>
          <p:cNvGrpSpPr/>
          <p:nvPr/>
        </p:nvGrpSpPr>
        <p:grpSpPr>
          <a:xfrm>
            <a:off x="1313571" y="2779387"/>
            <a:ext cx="646331" cy="670705"/>
            <a:chOff x="1313571" y="2338387"/>
            <a:chExt cx="646331" cy="670705"/>
          </a:xfrm>
        </p:grpSpPr>
        <p:sp>
          <p:nvSpPr>
            <p:cNvPr id="77" name="TextBox 76"/>
            <p:cNvSpPr txBox="1"/>
            <p:nvPr/>
          </p:nvSpPr>
          <p:spPr>
            <a:xfrm>
              <a:off x="1313571" y="2338387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docs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400" y="2716201"/>
              <a:ext cx="475200" cy="29289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2452260" y="2779387"/>
            <a:ext cx="880369" cy="670704"/>
            <a:chOff x="2452260" y="2338387"/>
            <a:chExt cx="880369" cy="670704"/>
          </a:xfrm>
        </p:grpSpPr>
        <p:sp>
          <p:nvSpPr>
            <p:cNvPr id="75" name="TextBox 74"/>
            <p:cNvSpPr txBox="1"/>
            <p:nvPr/>
          </p:nvSpPr>
          <p:spPr>
            <a:xfrm>
              <a:off x="2452260" y="2338387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photos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800" y="2716200"/>
              <a:ext cx="475200" cy="292891"/>
            </a:xfrm>
            <a:prstGeom prst="rect">
              <a:avLst/>
            </a:prstGeom>
          </p:spPr>
        </p:pic>
      </p:grpSp>
      <p:cxnSp>
        <p:nvCxnSpPr>
          <p:cNvPr id="90" name="Straight Arrow Connector 89"/>
          <p:cNvCxnSpPr/>
          <p:nvPr/>
        </p:nvCxnSpPr>
        <p:spPr>
          <a:xfrm flipH="1">
            <a:off x="1415143" y="3573016"/>
            <a:ext cx="221594" cy="53089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be 5"/>
          <p:cNvSpPr/>
          <p:nvPr/>
        </p:nvSpPr>
        <p:spPr>
          <a:xfrm>
            <a:off x="2056235" y="3775088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6" name="Cube 95"/>
          <p:cNvSpPr/>
          <p:nvPr/>
        </p:nvSpPr>
        <p:spPr>
          <a:xfrm>
            <a:off x="1950140" y="4555345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7" name="Cube 96"/>
          <p:cNvSpPr/>
          <p:nvPr/>
        </p:nvSpPr>
        <p:spPr>
          <a:xfrm>
            <a:off x="3058312" y="4414382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2964067" y="3617955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2710800" y="4599048"/>
            <a:ext cx="340085" cy="11792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2321449" y="4185882"/>
            <a:ext cx="49310" cy="32764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3275937" y="4027337"/>
            <a:ext cx="91440" cy="34588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36694" y="4017424"/>
            <a:ext cx="1113446" cy="808398"/>
            <a:chOff x="639603" y="3790650"/>
            <a:chExt cx="1113446" cy="80839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797" y="4174132"/>
              <a:ext cx="305310" cy="42491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39603" y="3790650"/>
              <a:ext cx="1113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summary</a:t>
              </a:r>
              <a:endParaRPr lang="en-CA" sz="2000" dirty="0">
                <a:latin typeface="+mn-lt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1587778" y="4613364"/>
            <a:ext cx="321782" cy="75749"/>
          </a:xfrm>
          <a:prstGeom prst="straightConnector1">
            <a:avLst/>
          </a:prstGeom>
          <a:ln w="25400">
            <a:solidFill>
              <a:srgbClr val="FF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587778" y="4613364"/>
            <a:ext cx="321782" cy="75749"/>
          </a:xfrm>
          <a:prstGeom prst="straightConnector1">
            <a:avLst/>
          </a:prstGeom>
          <a:ln w="25400">
            <a:solidFill>
              <a:srgbClr val="FF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87778" y="4613364"/>
            <a:ext cx="321782" cy="75749"/>
          </a:xfrm>
          <a:prstGeom prst="straightConnector1">
            <a:avLst/>
          </a:prstGeom>
          <a:ln w="25400">
            <a:solidFill>
              <a:srgbClr val="FF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587778" y="4613364"/>
            <a:ext cx="321782" cy="7574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Storage attacks</a:t>
            </a:r>
            <a:endParaRPr lang="en-CA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</p:spPr>
        <p:txBody>
          <a:bodyPr/>
          <a:lstStyle/>
          <a:p>
            <a:pPr>
              <a:defRPr/>
            </a:pPr>
            <a:r>
              <a:rPr lang="en-CA" smtClean="0"/>
              <a:t>Jed Liu – Defining and Enforcing Referential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2" name="TextBox 51"/>
          <p:cNvSpPr txBox="1"/>
          <p:nvPr/>
        </p:nvSpPr>
        <p:spPr>
          <a:xfrm>
            <a:off x="5886613" y="5050350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latin typeface="Cronos Pro" pitchFamily="34" charset="0"/>
              </a:rPr>
              <a:t>Referential security goals</a:t>
            </a:r>
            <a:endParaRPr lang="en-US" b="1" dirty="0">
              <a:latin typeface="Cronos Pro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37865" y="1600200"/>
            <a:ext cx="3442260" cy="3452431"/>
            <a:chOff x="323529" y="1159200"/>
            <a:chExt cx="3442260" cy="3452431"/>
          </a:xfrm>
        </p:grpSpPr>
        <p:sp>
          <p:nvSpPr>
            <p:cNvPr id="87" name="Rounded Rectangle 86"/>
            <p:cNvSpPr/>
            <p:nvPr/>
          </p:nvSpPr>
          <p:spPr>
            <a:xfrm>
              <a:off x="323529" y="1318491"/>
              <a:ext cx="3034034" cy="3293140"/>
            </a:xfrm>
            <a:prstGeom prst="roundRect">
              <a:avLst>
                <a:gd name="adj" fmla="val 5949"/>
              </a:avLst>
            </a:prstGeom>
            <a:solidFill>
              <a:srgbClr val="D2E0FF"/>
            </a:solidFill>
            <a:ln>
              <a:solidFill>
                <a:srgbClr val="2160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56703" y="11592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+mn-lt"/>
                </a:rPr>
                <a:t>A</a:t>
              </a:r>
              <a:endParaRPr lang="en-CA" sz="2800" dirty="0">
                <a:latin typeface="+mn-lt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1636737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Freeform 59"/>
          <p:cNvSpPr/>
          <p:nvPr/>
        </p:nvSpPr>
        <p:spPr>
          <a:xfrm flipH="1">
            <a:off x="2639874" y="2412652"/>
            <a:ext cx="252570" cy="445855"/>
          </a:xfrm>
          <a:custGeom>
            <a:avLst/>
            <a:gdLst>
              <a:gd name="connsiteX0" fmla="*/ 310591 w 310591"/>
              <a:gd name="connsiteY0" fmla="*/ 0 h 597159"/>
              <a:gd name="connsiteX1" fmla="*/ 80436 w 310591"/>
              <a:gd name="connsiteY1" fmla="*/ 167951 h 597159"/>
              <a:gd name="connsiteX2" fmla="*/ 24453 w 310591"/>
              <a:gd name="connsiteY2" fmla="*/ 597159 h 597159"/>
              <a:gd name="connsiteX0" fmla="*/ 286138 w 286138"/>
              <a:gd name="connsiteY0" fmla="*/ 0 h 597159"/>
              <a:gd name="connsiteX1" fmla="*/ 55983 w 286138"/>
              <a:gd name="connsiteY1" fmla="*/ 167951 h 597159"/>
              <a:gd name="connsiteX2" fmla="*/ 0 w 286138"/>
              <a:gd name="connsiteY2" fmla="*/ 597159 h 597159"/>
              <a:gd name="connsiteX0" fmla="*/ 259495 w 259495"/>
              <a:gd name="connsiteY0" fmla="*/ 0 h 603737"/>
              <a:gd name="connsiteX1" fmla="*/ 29340 w 259495"/>
              <a:gd name="connsiteY1" fmla="*/ 167951 h 603737"/>
              <a:gd name="connsiteX2" fmla="*/ 2960 w 259495"/>
              <a:gd name="connsiteY2" fmla="*/ 603737 h 603737"/>
              <a:gd name="connsiteX0" fmla="*/ 252570 w 252570"/>
              <a:gd name="connsiteY0" fmla="*/ 18442 h 464297"/>
              <a:gd name="connsiteX1" fmla="*/ 28993 w 252570"/>
              <a:gd name="connsiteY1" fmla="*/ 28511 h 464297"/>
              <a:gd name="connsiteX2" fmla="*/ 2613 w 252570"/>
              <a:gd name="connsiteY2" fmla="*/ 464297 h 464297"/>
              <a:gd name="connsiteX0" fmla="*/ 252570 w 252570"/>
              <a:gd name="connsiteY0" fmla="*/ 22351 h 468206"/>
              <a:gd name="connsiteX1" fmla="*/ 28993 w 252570"/>
              <a:gd name="connsiteY1" fmla="*/ 32420 h 468206"/>
              <a:gd name="connsiteX2" fmla="*/ 2613 w 252570"/>
              <a:gd name="connsiteY2" fmla="*/ 468206 h 468206"/>
              <a:gd name="connsiteX0" fmla="*/ 252570 w 252570"/>
              <a:gd name="connsiteY0" fmla="*/ 0 h 445855"/>
              <a:gd name="connsiteX1" fmla="*/ 28993 w 252570"/>
              <a:gd name="connsiteY1" fmla="*/ 98878 h 445855"/>
              <a:gd name="connsiteX2" fmla="*/ 2613 w 252570"/>
              <a:gd name="connsiteY2" fmla="*/ 445855 h 4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70" h="445855">
                <a:moveTo>
                  <a:pt x="252570" y="0"/>
                </a:moveTo>
                <a:cubicBezTo>
                  <a:pt x="151469" y="14477"/>
                  <a:pt x="70652" y="24569"/>
                  <a:pt x="28993" y="98878"/>
                </a:cubicBezTo>
                <a:cubicBezTo>
                  <a:pt x="-12666" y="173187"/>
                  <a:pt x="2904" y="312683"/>
                  <a:pt x="2613" y="44585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Cube 96"/>
          <p:cNvSpPr/>
          <p:nvPr/>
        </p:nvSpPr>
        <p:spPr>
          <a:xfrm>
            <a:off x="3058312" y="4414382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2964067" y="3617955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1596" y="5385395"/>
            <a:ext cx="3114000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00"/>
            </a:solidFill>
          </a:ln>
        </p:spPr>
        <p:txBody>
          <a:bodyPr wrap="none" rtlCol="0">
            <a:no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Ensure referential integrity</a:t>
            </a:r>
          </a:p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accidental persistence</a:t>
            </a:r>
          </a:p>
          <a:p>
            <a:pPr marL="252000" indent="-252000">
              <a:buFont typeface="+mj-lt"/>
              <a:buAutoNum type="arabicPeriod"/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Prevent storage attacks</a:t>
            </a:r>
          </a:p>
        </p:txBody>
      </p:sp>
      <p:grpSp>
        <p:nvGrpSpPr>
          <p:cNvPr id="35" name="Group 15"/>
          <p:cNvGrpSpPr/>
          <p:nvPr/>
        </p:nvGrpSpPr>
        <p:grpSpPr>
          <a:xfrm>
            <a:off x="6660232" y="3933056"/>
            <a:ext cx="1526789" cy="656432"/>
            <a:chOff x="6617494" y="5169694"/>
            <a:chExt cx="1526789" cy="656432"/>
          </a:xfrm>
        </p:grpSpPr>
        <p:sp>
          <p:nvSpPr>
            <p:cNvPr id="36" name="Freeform 35"/>
            <p:cNvSpPr/>
            <p:nvPr/>
          </p:nvSpPr>
          <p:spPr>
            <a:xfrm>
              <a:off x="7512691" y="5378451"/>
              <a:ext cx="631592" cy="447675"/>
            </a:xfrm>
            <a:custGeom>
              <a:avLst/>
              <a:gdLst>
                <a:gd name="connsiteX0" fmla="*/ 1054893 w 1054893"/>
                <a:gd name="connsiteY0" fmla="*/ 33337 h 747712"/>
                <a:gd name="connsiteX1" fmla="*/ 1002506 w 1054893"/>
                <a:gd name="connsiteY1" fmla="*/ 78581 h 747712"/>
                <a:gd name="connsiteX2" fmla="*/ 950118 w 1054893"/>
                <a:gd name="connsiteY2" fmla="*/ 123825 h 747712"/>
                <a:gd name="connsiteX3" fmla="*/ 916781 w 1054893"/>
                <a:gd name="connsiteY3" fmla="*/ 171450 h 747712"/>
                <a:gd name="connsiteX4" fmla="*/ 881062 w 1054893"/>
                <a:gd name="connsiteY4" fmla="*/ 219075 h 747712"/>
                <a:gd name="connsiteX5" fmla="*/ 835818 w 1054893"/>
                <a:gd name="connsiteY5" fmla="*/ 288131 h 747712"/>
                <a:gd name="connsiteX6" fmla="*/ 788193 w 1054893"/>
                <a:gd name="connsiteY6" fmla="*/ 357187 h 747712"/>
                <a:gd name="connsiteX7" fmla="*/ 747712 w 1054893"/>
                <a:gd name="connsiteY7" fmla="*/ 409575 h 747712"/>
                <a:gd name="connsiteX8" fmla="*/ 695325 w 1054893"/>
                <a:gd name="connsiteY8" fmla="*/ 466725 h 747712"/>
                <a:gd name="connsiteX9" fmla="*/ 642937 w 1054893"/>
                <a:gd name="connsiteY9" fmla="*/ 514350 h 747712"/>
                <a:gd name="connsiteX10" fmla="*/ 578643 w 1054893"/>
                <a:gd name="connsiteY10" fmla="*/ 571500 h 747712"/>
                <a:gd name="connsiteX11" fmla="*/ 523875 w 1054893"/>
                <a:gd name="connsiteY11" fmla="*/ 611981 h 747712"/>
                <a:gd name="connsiteX12" fmla="*/ 450056 w 1054893"/>
                <a:gd name="connsiteY12" fmla="*/ 659606 h 747712"/>
                <a:gd name="connsiteX13" fmla="*/ 402431 w 1054893"/>
                <a:gd name="connsiteY13" fmla="*/ 688181 h 747712"/>
                <a:gd name="connsiteX14" fmla="*/ 345281 w 1054893"/>
                <a:gd name="connsiteY14" fmla="*/ 719137 h 747712"/>
                <a:gd name="connsiteX15" fmla="*/ 285750 w 1054893"/>
                <a:gd name="connsiteY15" fmla="*/ 747712 h 747712"/>
                <a:gd name="connsiteX16" fmla="*/ 326231 w 1054893"/>
                <a:gd name="connsiteY16" fmla="*/ 700087 h 747712"/>
                <a:gd name="connsiteX17" fmla="*/ 335756 w 1054893"/>
                <a:gd name="connsiteY17" fmla="*/ 654843 h 747712"/>
                <a:gd name="connsiteX18" fmla="*/ 333375 w 1054893"/>
                <a:gd name="connsiteY18" fmla="*/ 623887 h 747712"/>
                <a:gd name="connsiteX19" fmla="*/ 316706 w 1054893"/>
                <a:gd name="connsiteY19" fmla="*/ 576262 h 747712"/>
                <a:gd name="connsiteX20" fmla="*/ 300037 w 1054893"/>
                <a:gd name="connsiteY20" fmla="*/ 540543 h 747712"/>
                <a:gd name="connsiteX21" fmla="*/ 295275 w 1054893"/>
                <a:gd name="connsiteY21" fmla="*/ 495300 h 747712"/>
                <a:gd name="connsiteX22" fmla="*/ 297656 w 1054893"/>
                <a:gd name="connsiteY22" fmla="*/ 447675 h 747712"/>
                <a:gd name="connsiteX23" fmla="*/ 307181 w 1054893"/>
                <a:gd name="connsiteY23" fmla="*/ 400050 h 747712"/>
                <a:gd name="connsiteX24" fmla="*/ 311943 w 1054893"/>
                <a:gd name="connsiteY24" fmla="*/ 357187 h 747712"/>
                <a:gd name="connsiteX25" fmla="*/ 266700 w 1054893"/>
                <a:gd name="connsiteY25" fmla="*/ 335756 h 747712"/>
                <a:gd name="connsiteX26" fmla="*/ 235743 w 1054893"/>
                <a:gd name="connsiteY26" fmla="*/ 319087 h 747712"/>
                <a:gd name="connsiteX27" fmla="*/ 209550 w 1054893"/>
                <a:gd name="connsiteY27" fmla="*/ 292893 h 747712"/>
                <a:gd name="connsiteX28" fmla="*/ 183356 w 1054893"/>
                <a:gd name="connsiteY28" fmla="*/ 266700 h 747712"/>
                <a:gd name="connsiteX29" fmla="*/ 161925 w 1054893"/>
                <a:gd name="connsiteY29" fmla="*/ 233362 h 747712"/>
                <a:gd name="connsiteX30" fmla="*/ 142875 w 1054893"/>
                <a:gd name="connsiteY30" fmla="*/ 192881 h 747712"/>
                <a:gd name="connsiteX31" fmla="*/ 121443 w 1054893"/>
                <a:gd name="connsiteY31" fmla="*/ 164306 h 747712"/>
                <a:gd name="connsiteX32" fmla="*/ 95250 w 1054893"/>
                <a:gd name="connsiteY32" fmla="*/ 142875 h 747712"/>
                <a:gd name="connsiteX33" fmla="*/ 73818 w 1054893"/>
                <a:gd name="connsiteY33" fmla="*/ 130968 h 747712"/>
                <a:gd name="connsiteX34" fmla="*/ 42862 w 1054893"/>
                <a:gd name="connsiteY34" fmla="*/ 128587 h 747712"/>
                <a:gd name="connsiteX35" fmla="*/ 0 w 1054893"/>
                <a:gd name="connsiteY35" fmla="*/ 133350 h 747712"/>
                <a:gd name="connsiteX36" fmla="*/ 57150 w 1054893"/>
                <a:gd name="connsiteY36" fmla="*/ 104775 h 747712"/>
                <a:gd name="connsiteX37" fmla="*/ 150018 w 1054893"/>
                <a:gd name="connsiteY37" fmla="*/ 71437 h 747712"/>
                <a:gd name="connsiteX38" fmla="*/ 257175 w 1054893"/>
                <a:gd name="connsiteY38" fmla="*/ 38100 h 747712"/>
                <a:gd name="connsiteX39" fmla="*/ 352425 w 1054893"/>
                <a:gd name="connsiteY39" fmla="*/ 19050 h 747712"/>
                <a:gd name="connsiteX40" fmla="*/ 435768 w 1054893"/>
                <a:gd name="connsiteY40" fmla="*/ 7143 h 747712"/>
                <a:gd name="connsiteX41" fmla="*/ 557212 w 1054893"/>
                <a:gd name="connsiteY41" fmla="*/ 0 h 747712"/>
                <a:gd name="connsiteX42" fmla="*/ 683418 w 1054893"/>
                <a:gd name="connsiteY42" fmla="*/ 7143 h 747712"/>
                <a:gd name="connsiteX43" fmla="*/ 809625 w 1054893"/>
                <a:gd name="connsiteY43" fmla="*/ 28575 h 747712"/>
                <a:gd name="connsiteX44" fmla="*/ 897731 w 1054893"/>
                <a:gd name="connsiteY44" fmla="*/ 42862 h 747712"/>
                <a:gd name="connsiteX45" fmla="*/ 992981 w 1054893"/>
                <a:gd name="connsiteY45" fmla="*/ 42862 h 747712"/>
                <a:gd name="connsiteX46" fmla="*/ 1054893 w 1054893"/>
                <a:gd name="connsiteY46" fmla="*/ 33337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54893" h="747712">
                  <a:moveTo>
                    <a:pt x="1054893" y="33337"/>
                  </a:moveTo>
                  <a:lnTo>
                    <a:pt x="1002506" y="78581"/>
                  </a:lnTo>
                  <a:lnTo>
                    <a:pt x="950118" y="123825"/>
                  </a:lnTo>
                  <a:lnTo>
                    <a:pt x="916781" y="171450"/>
                  </a:lnTo>
                  <a:lnTo>
                    <a:pt x="881062" y="219075"/>
                  </a:lnTo>
                  <a:lnTo>
                    <a:pt x="835818" y="288131"/>
                  </a:lnTo>
                  <a:lnTo>
                    <a:pt x="788193" y="357187"/>
                  </a:lnTo>
                  <a:lnTo>
                    <a:pt x="747712" y="409575"/>
                  </a:lnTo>
                  <a:lnTo>
                    <a:pt x="695325" y="466725"/>
                  </a:lnTo>
                  <a:lnTo>
                    <a:pt x="642937" y="514350"/>
                  </a:lnTo>
                  <a:lnTo>
                    <a:pt x="578643" y="571500"/>
                  </a:lnTo>
                  <a:lnTo>
                    <a:pt x="523875" y="611981"/>
                  </a:lnTo>
                  <a:lnTo>
                    <a:pt x="450056" y="659606"/>
                  </a:lnTo>
                  <a:lnTo>
                    <a:pt x="402431" y="688181"/>
                  </a:lnTo>
                  <a:lnTo>
                    <a:pt x="345281" y="719137"/>
                  </a:lnTo>
                  <a:lnTo>
                    <a:pt x="285750" y="747712"/>
                  </a:lnTo>
                  <a:lnTo>
                    <a:pt x="326231" y="700087"/>
                  </a:lnTo>
                  <a:lnTo>
                    <a:pt x="335756" y="654843"/>
                  </a:lnTo>
                  <a:lnTo>
                    <a:pt x="333375" y="623887"/>
                  </a:lnTo>
                  <a:lnTo>
                    <a:pt x="316706" y="576262"/>
                  </a:lnTo>
                  <a:lnTo>
                    <a:pt x="300037" y="540543"/>
                  </a:lnTo>
                  <a:lnTo>
                    <a:pt x="295275" y="495300"/>
                  </a:lnTo>
                  <a:lnTo>
                    <a:pt x="297656" y="447675"/>
                  </a:lnTo>
                  <a:lnTo>
                    <a:pt x="307181" y="400050"/>
                  </a:lnTo>
                  <a:lnTo>
                    <a:pt x="311943" y="357187"/>
                  </a:lnTo>
                  <a:lnTo>
                    <a:pt x="266700" y="335756"/>
                  </a:lnTo>
                  <a:lnTo>
                    <a:pt x="235743" y="319087"/>
                  </a:lnTo>
                  <a:lnTo>
                    <a:pt x="209550" y="292893"/>
                  </a:lnTo>
                  <a:lnTo>
                    <a:pt x="183356" y="266700"/>
                  </a:lnTo>
                  <a:lnTo>
                    <a:pt x="161925" y="233362"/>
                  </a:lnTo>
                  <a:lnTo>
                    <a:pt x="142875" y="192881"/>
                  </a:lnTo>
                  <a:lnTo>
                    <a:pt x="121443" y="164306"/>
                  </a:lnTo>
                  <a:lnTo>
                    <a:pt x="95250" y="142875"/>
                  </a:lnTo>
                  <a:lnTo>
                    <a:pt x="73818" y="130968"/>
                  </a:lnTo>
                  <a:lnTo>
                    <a:pt x="42862" y="128587"/>
                  </a:lnTo>
                  <a:lnTo>
                    <a:pt x="0" y="133350"/>
                  </a:lnTo>
                  <a:lnTo>
                    <a:pt x="57150" y="104775"/>
                  </a:lnTo>
                  <a:lnTo>
                    <a:pt x="150018" y="71437"/>
                  </a:lnTo>
                  <a:lnTo>
                    <a:pt x="257175" y="38100"/>
                  </a:lnTo>
                  <a:lnTo>
                    <a:pt x="352425" y="19050"/>
                  </a:lnTo>
                  <a:lnTo>
                    <a:pt x="435768" y="7143"/>
                  </a:lnTo>
                  <a:lnTo>
                    <a:pt x="557212" y="0"/>
                  </a:lnTo>
                  <a:lnTo>
                    <a:pt x="683418" y="7143"/>
                  </a:lnTo>
                  <a:lnTo>
                    <a:pt x="809625" y="28575"/>
                  </a:lnTo>
                  <a:lnTo>
                    <a:pt x="897731" y="42862"/>
                  </a:lnTo>
                  <a:lnTo>
                    <a:pt x="992981" y="42862"/>
                  </a:lnTo>
                  <a:lnTo>
                    <a:pt x="1054893" y="333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17494" y="5169694"/>
              <a:ext cx="1321594" cy="645319"/>
            </a:xfrm>
            <a:custGeom>
              <a:avLst/>
              <a:gdLst>
                <a:gd name="connsiteX0" fmla="*/ 92869 w 1321594"/>
                <a:gd name="connsiteY0" fmla="*/ 0 h 645319"/>
                <a:gd name="connsiteX1" fmla="*/ 90487 w 1321594"/>
                <a:gd name="connsiteY1" fmla="*/ 83344 h 645319"/>
                <a:gd name="connsiteX2" fmla="*/ 100012 w 1321594"/>
                <a:gd name="connsiteY2" fmla="*/ 185737 h 645319"/>
                <a:gd name="connsiteX3" fmla="*/ 128587 w 1321594"/>
                <a:gd name="connsiteY3" fmla="*/ 283369 h 645319"/>
                <a:gd name="connsiteX4" fmla="*/ 166687 w 1321594"/>
                <a:gd name="connsiteY4" fmla="*/ 359569 h 645319"/>
                <a:gd name="connsiteX5" fmla="*/ 202406 w 1321594"/>
                <a:gd name="connsiteY5" fmla="*/ 414337 h 645319"/>
                <a:gd name="connsiteX6" fmla="*/ 230981 w 1321594"/>
                <a:gd name="connsiteY6" fmla="*/ 447675 h 645319"/>
                <a:gd name="connsiteX7" fmla="*/ 250031 w 1321594"/>
                <a:gd name="connsiteY7" fmla="*/ 471487 h 645319"/>
                <a:gd name="connsiteX8" fmla="*/ 295275 w 1321594"/>
                <a:gd name="connsiteY8" fmla="*/ 514350 h 645319"/>
                <a:gd name="connsiteX9" fmla="*/ 350044 w 1321594"/>
                <a:gd name="connsiteY9" fmla="*/ 547687 h 645319"/>
                <a:gd name="connsiteX10" fmla="*/ 440531 w 1321594"/>
                <a:gd name="connsiteY10" fmla="*/ 576262 h 645319"/>
                <a:gd name="connsiteX11" fmla="*/ 540544 w 1321594"/>
                <a:gd name="connsiteY11" fmla="*/ 585787 h 645319"/>
                <a:gd name="connsiteX12" fmla="*/ 607219 w 1321594"/>
                <a:gd name="connsiteY12" fmla="*/ 576262 h 645319"/>
                <a:gd name="connsiteX13" fmla="*/ 681037 w 1321594"/>
                <a:gd name="connsiteY13" fmla="*/ 561975 h 645319"/>
                <a:gd name="connsiteX14" fmla="*/ 745331 w 1321594"/>
                <a:gd name="connsiteY14" fmla="*/ 547687 h 645319"/>
                <a:gd name="connsiteX15" fmla="*/ 1321594 w 1321594"/>
                <a:gd name="connsiteY15" fmla="*/ 314325 h 645319"/>
                <a:gd name="connsiteX16" fmla="*/ 766762 w 1321594"/>
                <a:gd name="connsiteY16" fmla="*/ 583406 h 645319"/>
                <a:gd name="connsiteX17" fmla="*/ 692944 w 1321594"/>
                <a:gd name="connsiteY17" fmla="*/ 611981 h 645319"/>
                <a:gd name="connsiteX18" fmla="*/ 623887 w 1321594"/>
                <a:gd name="connsiteY18" fmla="*/ 628650 h 645319"/>
                <a:gd name="connsiteX19" fmla="*/ 547687 w 1321594"/>
                <a:gd name="connsiteY19" fmla="*/ 642937 h 645319"/>
                <a:gd name="connsiteX20" fmla="*/ 478631 w 1321594"/>
                <a:gd name="connsiteY20" fmla="*/ 645319 h 645319"/>
                <a:gd name="connsiteX21" fmla="*/ 383381 w 1321594"/>
                <a:gd name="connsiteY21" fmla="*/ 633412 h 645319"/>
                <a:gd name="connsiteX22" fmla="*/ 288131 w 1321594"/>
                <a:gd name="connsiteY22" fmla="*/ 597694 h 645319"/>
                <a:gd name="connsiteX23" fmla="*/ 204787 w 1321594"/>
                <a:gd name="connsiteY23" fmla="*/ 545306 h 645319"/>
                <a:gd name="connsiteX24" fmla="*/ 147637 w 1321594"/>
                <a:gd name="connsiteY24" fmla="*/ 481012 h 645319"/>
                <a:gd name="connsiteX25" fmla="*/ 100012 w 1321594"/>
                <a:gd name="connsiteY25" fmla="*/ 402431 h 645319"/>
                <a:gd name="connsiteX26" fmla="*/ 57150 w 1321594"/>
                <a:gd name="connsiteY26" fmla="*/ 311944 h 645319"/>
                <a:gd name="connsiteX27" fmla="*/ 23812 w 1321594"/>
                <a:gd name="connsiteY27" fmla="*/ 209550 h 645319"/>
                <a:gd name="connsiteX28" fmla="*/ 4762 w 1321594"/>
                <a:gd name="connsiteY28" fmla="*/ 97631 h 645319"/>
                <a:gd name="connsiteX29" fmla="*/ 0 w 1321594"/>
                <a:gd name="connsiteY29" fmla="*/ 21431 h 645319"/>
                <a:gd name="connsiteX30" fmla="*/ 92869 w 1321594"/>
                <a:gd name="connsiteY30" fmla="*/ 0 h 64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21594" h="645319">
                  <a:moveTo>
                    <a:pt x="92869" y="0"/>
                  </a:moveTo>
                  <a:lnTo>
                    <a:pt x="90487" y="83344"/>
                  </a:lnTo>
                  <a:lnTo>
                    <a:pt x="100012" y="185737"/>
                  </a:lnTo>
                  <a:lnTo>
                    <a:pt x="128587" y="283369"/>
                  </a:lnTo>
                  <a:lnTo>
                    <a:pt x="166687" y="359569"/>
                  </a:lnTo>
                  <a:lnTo>
                    <a:pt x="202406" y="414337"/>
                  </a:lnTo>
                  <a:lnTo>
                    <a:pt x="230981" y="447675"/>
                  </a:lnTo>
                  <a:lnTo>
                    <a:pt x="250031" y="471487"/>
                  </a:lnTo>
                  <a:lnTo>
                    <a:pt x="295275" y="514350"/>
                  </a:lnTo>
                  <a:lnTo>
                    <a:pt x="350044" y="547687"/>
                  </a:lnTo>
                  <a:lnTo>
                    <a:pt x="440531" y="576262"/>
                  </a:lnTo>
                  <a:lnTo>
                    <a:pt x="540544" y="585787"/>
                  </a:lnTo>
                  <a:lnTo>
                    <a:pt x="607219" y="576262"/>
                  </a:lnTo>
                  <a:lnTo>
                    <a:pt x="681037" y="561975"/>
                  </a:lnTo>
                  <a:lnTo>
                    <a:pt x="745331" y="547687"/>
                  </a:lnTo>
                  <a:lnTo>
                    <a:pt x="1321594" y="314325"/>
                  </a:lnTo>
                  <a:lnTo>
                    <a:pt x="766762" y="583406"/>
                  </a:lnTo>
                  <a:lnTo>
                    <a:pt x="692944" y="611981"/>
                  </a:lnTo>
                  <a:lnTo>
                    <a:pt x="623887" y="628650"/>
                  </a:lnTo>
                  <a:lnTo>
                    <a:pt x="547687" y="642937"/>
                  </a:lnTo>
                  <a:lnTo>
                    <a:pt x="478631" y="645319"/>
                  </a:lnTo>
                  <a:lnTo>
                    <a:pt x="383381" y="633412"/>
                  </a:lnTo>
                  <a:lnTo>
                    <a:pt x="288131" y="597694"/>
                  </a:lnTo>
                  <a:lnTo>
                    <a:pt x="204787" y="545306"/>
                  </a:lnTo>
                  <a:lnTo>
                    <a:pt x="147637" y="481012"/>
                  </a:lnTo>
                  <a:lnTo>
                    <a:pt x="100012" y="402431"/>
                  </a:lnTo>
                  <a:lnTo>
                    <a:pt x="57150" y="311944"/>
                  </a:lnTo>
                  <a:lnTo>
                    <a:pt x="23812" y="209550"/>
                  </a:lnTo>
                  <a:lnTo>
                    <a:pt x="4762" y="97631"/>
                  </a:lnTo>
                  <a:lnTo>
                    <a:pt x="0" y="21431"/>
                  </a:lnTo>
                  <a:lnTo>
                    <a:pt x="9286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85843" y="2361733"/>
            <a:ext cx="2262421" cy="1859355"/>
          </a:xfrm>
          <a:prstGeom prst="roundRect">
            <a:avLst>
              <a:gd name="adj" fmla="val 5949"/>
            </a:avLst>
          </a:prstGeom>
          <a:solidFill>
            <a:srgbClr val="D2E0FF"/>
          </a:solidFill>
          <a:ln>
            <a:solidFill>
              <a:srgbClr val="216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8" name="Group 11"/>
          <p:cNvGrpSpPr/>
          <p:nvPr/>
        </p:nvGrpSpPr>
        <p:grpSpPr>
          <a:xfrm>
            <a:off x="4894071" y="2060848"/>
            <a:ext cx="1845965" cy="519113"/>
            <a:chOff x="6012160" y="2288381"/>
            <a:chExt cx="1845965" cy="519113"/>
          </a:xfrm>
        </p:grpSpPr>
        <p:sp>
          <p:nvSpPr>
            <p:cNvPr id="39" name="Freeform 38"/>
            <p:cNvSpPr/>
            <p:nvPr/>
          </p:nvSpPr>
          <p:spPr>
            <a:xfrm>
              <a:off x="7574756" y="2288381"/>
              <a:ext cx="283369" cy="519113"/>
            </a:xfrm>
            <a:custGeom>
              <a:avLst/>
              <a:gdLst>
                <a:gd name="connsiteX0" fmla="*/ 97632 w 283369"/>
                <a:gd name="connsiteY0" fmla="*/ 0 h 519113"/>
                <a:gd name="connsiteX1" fmla="*/ 100013 w 283369"/>
                <a:gd name="connsiteY1" fmla="*/ 78582 h 519113"/>
                <a:gd name="connsiteX2" fmla="*/ 92869 w 283369"/>
                <a:gd name="connsiteY2" fmla="*/ 147638 h 519113"/>
                <a:gd name="connsiteX3" fmla="*/ 80963 w 283369"/>
                <a:gd name="connsiteY3" fmla="*/ 207169 h 519113"/>
                <a:gd name="connsiteX4" fmla="*/ 64294 w 283369"/>
                <a:gd name="connsiteY4" fmla="*/ 269082 h 519113"/>
                <a:gd name="connsiteX5" fmla="*/ 50007 w 283369"/>
                <a:gd name="connsiteY5" fmla="*/ 311944 h 519113"/>
                <a:gd name="connsiteX6" fmla="*/ 28575 w 283369"/>
                <a:gd name="connsiteY6" fmla="*/ 364332 h 519113"/>
                <a:gd name="connsiteX7" fmla="*/ 16669 w 283369"/>
                <a:gd name="connsiteY7" fmla="*/ 392907 h 519113"/>
                <a:gd name="connsiteX8" fmla="*/ 0 w 283369"/>
                <a:gd name="connsiteY8" fmla="*/ 411957 h 519113"/>
                <a:gd name="connsiteX9" fmla="*/ 76200 w 283369"/>
                <a:gd name="connsiteY9" fmla="*/ 428625 h 519113"/>
                <a:gd name="connsiteX10" fmla="*/ 142875 w 283369"/>
                <a:gd name="connsiteY10" fmla="*/ 447675 h 519113"/>
                <a:gd name="connsiteX11" fmla="*/ 185738 w 283369"/>
                <a:gd name="connsiteY11" fmla="*/ 464344 h 519113"/>
                <a:gd name="connsiteX12" fmla="*/ 233363 w 283369"/>
                <a:gd name="connsiteY12" fmla="*/ 490538 h 519113"/>
                <a:gd name="connsiteX13" fmla="*/ 273844 w 283369"/>
                <a:gd name="connsiteY13" fmla="*/ 519113 h 519113"/>
                <a:gd name="connsiteX14" fmla="*/ 283369 w 283369"/>
                <a:gd name="connsiteY14" fmla="*/ 473869 h 519113"/>
                <a:gd name="connsiteX15" fmla="*/ 280988 w 283369"/>
                <a:gd name="connsiteY15" fmla="*/ 409575 h 519113"/>
                <a:gd name="connsiteX16" fmla="*/ 276225 w 283369"/>
                <a:gd name="connsiteY16" fmla="*/ 352425 h 519113"/>
                <a:gd name="connsiteX17" fmla="*/ 264319 w 283369"/>
                <a:gd name="connsiteY17" fmla="*/ 304800 h 519113"/>
                <a:gd name="connsiteX18" fmla="*/ 245269 w 283369"/>
                <a:gd name="connsiteY18" fmla="*/ 235744 h 519113"/>
                <a:gd name="connsiteX19" fmla="*/ 223838 w 283369"/>
                <a:gd name="connsiteY19" fmla="*/ 185738 h 519113"/>
                <a:gd name="connsiteX20" fmla="*/ 200025 w 283369"/>
                <a:gd name="connsiteY20" fmla="*/ 135732 h 519113"/>
                <a:gd name="connsiteX21" fmla="*/ 171450 w 283369"/>
                <a:gd name="connsiteY21" fmla="*/ 85725 h 519113"/>
                <a:gd name="connsiteX22" fmla="*/ 142875 w 283369"/>
                <a:gd name="connsiteY22" fmla="*/ 45244 h 519113"/>
                <a:gd name="connsiteX23" fmla="*/ 97632 w 283369"/>
                <a:gd name="connsiteY23" fmla="*/ 0 h 5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369" h="519113">
                  <a:moveTo>
                    <a:pt x="97632" y="0"/>
                  </a:moveTo>
                  <a:cubicBezTo>
                    <a:pt x="98426" y="26194"/>
                    <a:pt x="99219" y="52388"/>
                    <a:pt x="100013" y="78582"/>
                  </a:cubicBezTo>
                  <a:lnTo>
                    <a:pt x="92869" y="147638"/>
                  </a:lnTo>
                  <a:lnTo>
                    <a:pt x="80963" y="207169"/>
                  </a:lnTo>
                  <a:lnTo>
                    <a:pt x="64294" y="269082"/>
                  </a:lnTo>
                  <a:lnTo>
                    <a:pt x="50007" y="311944"/>
                  </a:lnTo>
                  <a:lnTo>
                    <a:pt x="28575" y="364332"/>
                  </a:lnTo>
                  <a:lnTo>
                    <a:pt x="16669" y="392907"/>
                  </a:lnTo>
                  <a:lnTo>
                    <a:pt x="0" y="411957"/>
                  </a:lnTo>
                  <a:lnTo>
                    <a:pt x="76200" y="428625"/>
                  </a:lnTo>
                  <a:lnTo>
                    <a:pt x="142875" y="447675"/>
                  </a:lnTo>
                  <a:lnTo>
                    <a:pt x="185738" y="464344"/>
                  </a:lnTo>
                  <a:lnTo>
                    <a:pt x="233363" y="490538"/>
                  </a:lnTo>
                  <a:lnTo>
                    <a:pt x="273844" y="519113"/>
                  </a:lnTo>
                  <a:lnTo>
                    <a:pt x="283369" y="473869"/>
                  </a:lnTo>
                  <a:cubicBezTo>
                    <a:pt x="282575" y="452438"/>
                    <a:pt x="281782" y="431006"/>
                    <a:pt x="280988" y="409575"/>
                  </a:cubicBezTo>
                  <a:lnTo>
                    <a:pt x="276225" y="352425"/>
                  </a:lnTo>
                  <a:lnTo>
                    <a:pt x="264319" y="304800"/>
                  </a:lnTo>
                  <a:lnTo>
                    <a:pt x="245269" y="235744"/>
                  </a:lnTo>
                  <a:lnTo>
                    <a:pt x="223838" y="185738"/>
                  </a:lnTo>
                  <a:lnTo>
                    <a:pt x="200025" y="135732"/>
                  </a:lnTo>
                  <a:lnTo>
                    <a:pt x="171450" y="85725"/>
                  </a:lnTo>
                  <a:lnTo>
                    <a:pt x="142875" y="45244"/>
                  </a:lnTo>
                  <a:lnTo>
                    <a:pt x="9763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6012160" y="2288381"/>
              <a:ext cx="283369" cy="519113"/>
            </a:xfrm>
            <a:custGeom>
              <a:avLst/>
              <a:gdLst>
                <a:gd name="connsiteX0" fmla="*/ 97632 w 283369"/>
                <a:gd name="connsiteY0" fmla="*/ 0 h 519113"/>
                <a:gd name="connsiteX1" fmla="*/ 100013 w 283369"/>
                <a:gd name="connsiteY1" fmla="*/ 78582 h 519113"/>
                <a:gd name="connsiteX2" fmla="*/ 92869 w 283369"/>
                <a:gd name="connsiteY2" fmla="*/ 147638 h 519113"/>
                <a:gd name="connsiteX3" fmla="*/ 80963 w 283369"/>
                <a:gd name="connsiteY3" fmla="*/ 207169 h 519113"/>
                <a:gd name="connsiteX4" fmla="*/ 64294 w 283369"/>
                <a:gd name="connsiteY4" fmla="*/ 269082 h 519113"/>
                <a:gd name="connsiteX5" fmla="*/ 50007 w 283369"/>
                <a:gd name="connsiteY5" fmla="*/ 311944 h 519113"/>
                <a:gd name="connsiteX6" fmla="*/ 28575 w 283369"/>
                <a:gd name="connsiteY6" fmla="*/ 364332 h 519113"/>
                <a:gd name="connsiteX7" fmla="*/ 16669 w 283369"/>
                <a:gd name="connsiteY7" fmla="*/ 392907 h 519113"/>
                <a:gd name="connsiteX8" fmla="*/ 0 w 283369"/>
                <a:gd name="connsiteY8" fmla="*/ 411957 h 519113"/>
                <a:gd name="connsiteX9" fmla="*/ 76200 w 283369"/>
                <a:gd name="connsiteY9" fmla="*/ 428625 h 519113"/>
                <a:gd name="connsiteX10" fmla="*/ 142875 w 283369"/>
                <a:gd name="connsiteY10" fmla="*/ 447675 h 519113"/>
                <a:gd name="connsiteX11" fmla="*/ 185738 w 283369"/>
                <a:gd name="connsiteY11" fmla="*/ 464344 h 519113"/>
                <a:gd name="connsiteX12" fmla="*/ 233363 w 283369"/>
                <a:gd name="connsiteY12" fmla="*/ 490538 h 519113"/>
                <a:gd name="connsiteX13" fmla="*/ 273844 w 283369"/>
                <a:gd name="connsiteY13" fmla="*/ 519113 h 519113"/>
                <a:gd name="connsiteX14" fmla="*/ 283369 w 283369"/>
                <a:gd name="connsiteY14" fmla="*/ 473869 h 519113"/>
                <a:gd name="connsiteX15" fmla="*/ 280988 w 283369"/>
                <a:gd name="connsiteY15" fmla="*/ 409575 h 519113"/>
                <a:gd name="connsiteX16" fmla="*/ 276225 w 283369"/>
                <a:gd name="connsiteY16" fmla="*/ 352425 h 519113"/>
                <a:gd name="connsiteX17" fmla="*/ 264319 w 283369"/>
                <a:gd name="connsiteY17" fmla="*/ 304800 h 519113"/>
                <a:gd name="connsiteX18" fmla="*/ 245269 w 283369"/>
                <a:gd name="connsiteY18" fmla="*/ 235744 h 519113"/>
                <a:gd name="connsiteX19" fmla="*/ 223838 w 283369"/>
                <a:gd name="connsiteY19" fmla="*/ 185738 h 519113"/>
                <a:gd name="connsiteX20" fmla="*/ 200025 w 283369"/>
                <a:gd name="connsiteY20" fmla="*/ 135732 h 519113"/>
                <a:gd name="connsiteX21" fmla="*/ 171450 w 283369"/>
                <a:gd name="connsiteY21" fmla="*/ 85725 h 519113"/>
                <a:gd name="connsiteX22" fmla="*/ 142875 w 283369"/>
                <a:gd name="connsiteY22" fmla="*/ 45244 h 519113"/>
                <a:gd name="connsiteX23" fmla="*/ 97632 w 283369"/>
                <a:gd name="connsiteY23" fmla="*/ 0 h 5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369" h="519113">
                  <a:moveTo>
                    <a:pt x="97632" y="0"/>
                  </a:moveTo>
                  <a:cubicBezTo>
                    <a:pt x="98426" y="26194"/>
                    <a:pt x="99219" y="52388"/>
                    <a:pt x="100013" y="78582"/>
                  </a:cubicBezTo>
                  <a:lnTo>
                    <a:pt x="92869" y="147638"/>
                  </a:lnTo>
                  <a:lnTo>
                    <a:pt x="80963" y="207169"/>
                  </a:lnTo>
                  <a:lnTo>
                    <a:pt x="64294" y="269082"/>
                  </a:lnTo>
                  <a:lnTo>
                    <a:pt x="50007" y="311944"/>
                  </a:lnTo>
                  <a:lnTo>
                    <a:pt x="28575" y="364332"/>
                  </a:lnTo>
                  <a:lnTo>
                    <a:pt x="16669" y="392907"/>
                  </a:lnTo>
                  <a:lnTo>
                    <a:pt x="0" y="411957"/>
                  </a:lnTo>
                  <a:lnTo>
                    <a:pt x="76200" y="428625"/>
                  </a:lnTo>
                  <a:lnTo>
                    <a:pt x="142875" y="447675"/>
                  </a:lnTo>
                  <a:lnTo>
                    <a:pt x="185738" y="464344"/>
                  </a:lnTo>
                  <a:lnTo>
                    <a:pt x="233363" y="490538"/>
                  </a:lnTo>
                  <a:lnTo>
                    <a:pt x="273844" y="519113"/>
                  </a:lnTo>
                  <a:lnTo>
                    <a:pt x="283369" y="473869"/>
                  </a:lnTo>
                  <a:cubicBezTo>
                    <a:pt x="282575" y="452438"/>
                    <a:pt x="281782" y="431006"/>
                    <a:pt x="280988" y="409575"/>
                  </a:cubicBezTo>
                  <a:lnTo>
                    <a:pt x="276225" y="352425"/>
                  </a:lnTo>
                  <a:lnTo>
                    <a:pt x="264319" y="304800"/>
                  </a:lnTo>
                  <a:lnTo>
                    <a:pt x="245269" y="235744"/>
                  </a:lnTo>
                  <a:lnTo>
                    <a:pt x="223838" y="185738"/>
                  </a:lnTo>
                  <a:lnTo>
                    <a:pt x="200025" y="135732"/>
                  </a:lnTo>
                  <a:lnTo>
                    <a:pt x="171450" y="85725"/>
                  </a:lnTo>
                  <a:lnTo>
                    <a:pt x="142875" y="45244"/>
                  </a:lnTo>
                  <a:lnTo>
                    <a:pt x="9763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67" y="3082783"/>
            <a:ext cx="676973" cy="41725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31448" y="2276872"/>
            <a:ext cx="3332642" cy="2278473"/>
            <a:chOff x="2031448" y="2276872"/>
            <a:chExt cx="3332642" cy="2278473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2699792" y="2276872"/>
              <a:ext cx="2664297" cy="1008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2031448" y="3284984"/>
              <a:ext cx="3332641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332630" y="3179497"/>
              <a:ext cx="2031460" cy="10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2776315" y="3284984"/>
              <a:ext cx="2587775" cy="5350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2776315" y="3284984"/>
              <a:ext cx="2587775" cy="12703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3707904" y="3284984"/>
              <a:ext cx="1656186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707904" y="3284984"/>
              <a:ext cx="1656186" cy="10801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918625" y="1728988"/>
            <a:ext cx="624466" cy="669903"/>
            <a:chOff x="1918625" y="1287988"/>
            <a:chExt cx="624466" cy="669903"/>
          </a:xfrm>
        </p:grpSpPr>
        <p:sp>
          <p:nvSpPr>
            <p:cNvPr id="45" name="TextBox 44"/>
            <p:cNvSpPr txBox="1"/>
            <p:nvPr/>
          </p:nvSpPr>
          <p:spPr>
            <a:xfrm>
              <a:off x="1918625" y="1287988"/>
              <a:ext cx="624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err="1" smtClean="0">
                  <a:latin typeface="+mn-lt"/>
                </a:rPr>
                <a:t>alice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00" y="1665000"/>
              <a:ext cx="475200" cy="29289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313571" y="2779387"/>
            <a:ext cx="646331" cy="670705"/>
            <a:chOff x="1313571" y="2338387"/>
            <a:chExt cx="646331" cy="670705"/>
          </a:xfrm>
        </p:grpSpPr>
        <p:sp>
          <p:nvSpPr>
            <p:cNvPr id="49" name="TextBox 48"/>
            <p:cNvSpPr txBox="1"/>
            <p:nvPr/>
          </p:nvSpPr>
          <p:spPr>
            <a:xfrm>
              <a:off x="1313571" y="2338387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docs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400" y="2716201"/>
              <a:ext cx="475200" cy="29289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2452260" y="2779387"/>
            <a:ext cx="880369" cy="670704"/>
            <a:chOff x="2452260" y="2338387"/>
            <a:chExt cx="880369" cy="670704"/>
          </a:xfrm>
        </p:grpSpPr>
        <p:sp>
          <p:nvSpPr>
            <p:cNvPr id="55" name="TextBox 54"/>
            <p:cNvSpPr txBox="1"/>
            <p:nvPr/>
          </p:nvSpPr>
          <p:spPr>
            <a:xfrm>
              <a:off x="2452260" y="2338387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smtClean="0">
                  <a:latin typeface="+mn-lt"/>
                </a:rPr>
                <a:t>photos</a:t>
              </a:r>
              <a:endParaRPr lang="en-CA" sz="2000" dirty="0">
                <a:latin typeface="+mn-lt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800" y="2716200"/>
              <a:ext cx="475200" cy="292891"/>
            </a:xfrm>
            <a:prstGeom prst="rect">
              <a:avLst/>
            </a:prstGeom>
          </p:spPr>
        </p:pic>
      </p:grpSp>
      <p:sp>
        <p:nvSpPr>
          <p:cNvPr id="42" name="Cube 41"/>
          <p:cNvSpPr/>
          <p:nvPr/>
        </p:nvSpPr>
        <p:spPr>
          <a:xfrm>
            <a:off x="2056235" y="3775088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8" name="Cube 57"/>
          <p:cNvSpPr/>
          <p:nvPr/>
        </p:nvSpPr>
        <p:spPr>
          <a:xfrm>
            <a:off x="1950140" y="4555345"/>
            <a:ext cx="720080" cy="369332"/>
          </a:xfrm>
          <a:prstGeom prst="cube">
            <a:avLst/>
          </a:prstGeom>
          <a:solidFill>
            <a:srgbClr val="FFFFCC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1GB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ronos Pro"/>
        <a:ea typeface=""/>
        <a:cs typeface=""/>
      </a:majorFont>
      <a:minorFont>
        <a:latin typeface="Crono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Theme</Template>
  <TotalTime>42476</TotalTime>
  <Words>1499</Words>
  <Application>Microsoft Office PowerPoint</Application>
  <PresentationFormat>On-screen Show (4:3)</PresentationFormat>
  <Paragraphs>450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Cronos Pro</vt:lpstr>
      <vt:lpstr>Lucida Calligraphy</vt:lpstr>
      <vt:lpstr>Symbol</vt:lpstr>
      <vt:lpstr>Wingdings</vt:lpstr>
      <vt:lpstr>Custom Theme</vt:lpstr>
      <vt:lpstr>Equation</vt:lpstr>
      <vt:lpstr>Defining and Enforcing Referential Security</vt:lpstr>
      <vt:lpstr>Referential security</vt:lpstr>
      <vt:lpstr>Referential security</vt:lpstr>
      <vt:lpstr>Referential security</vt:lpstr>
      <vt:lpstr>Directory example</vt:lpstr>
      <vt:lpstr>Referential integrity</vt:lpstr>
      <vt:lpstr>Referential integrity</vt:lpstr>
      <vt:lpstr>Accidental persistence</vt:lpstr>
      <vt:lpstr>Storage attacks</vt:lpstr>
      <vt:lpstr>A framework for referential security</vt:lpstr>
      <vt:lpstr>Preventing accidental persistence</vt:lpstr>
      <vt:lpstr>Preventing accidental persistence</vt:lpstr>
      <vt:lpstr>Ensuring referential integrity</vt:lpstr>
      <vt:lpstr>Ensuring referential integrity</vt:lpstr>
      <vt:lpstr>Directory example</vt:lpstr>
      <vt:lpstr>Directory example</vt:lpstr>
      <vt:lpstr>Modelling the adversary</vt:lpstr>
      <vt:lpstr>Preventing storage attacks</vt:lpstr>
      <vt:lpstr>Preventing storage attacks</vt:lpstr>
      <vt:lpstr>Preventing storage attacks</vt:lpstr>
      <vt:lpstr>Example</vt:lpstr>
      <vt:lpstr>Integrity</vt:lpstr>
      <vt:lpstr>Policies on reference types</vt:lpstr>
      <vt:lpstr>lpersist</vt:lpstr>
      <vt:lpstr>lpersist</vt:lpstr>
      <vt:lpstr>Power of the adversary</vt:lpstr>
      <vt:lpstr>Proving referential security</vt:lpstr>
      <vt:lpstr>Security relation</vt:lpstr>
      <vt:lpstr>Security relation</vt:lpstr>
      <vt:lpstr>Referential security</vt:lpstr>
      <vt:lpstr>Related work</vt:lpstr>
      <vt:lpstr>Defining and Enforcing Referential Security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Jed</dc:creator>
  <cp:lastModifiedBy>Jed</cp:lastModifiedBy>
  <cp:revision>1130</cp:revision>
  <dcterms:created xsi:type="dcterms:W3CDTF">2009-09-21T18:30:57Z</dcterms:created>
  <dcterms:modified xsi:type="dcterms:W3CDTF">2014-04-21T05:39:29Z</dcterms:modified>
</cp:coreProperties>
</file>